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drawings/drawing1.xml" ContentType="application/vnd.openxmlformats-officedocument.drawingml.chartshapes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drawings/drawing2.xml" ContentType="application/vnd.openxmlformats-officedocument.drawingml.chartshapes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drawings/drawing3.xml" ContentType="application/vnd.openxmlformats-officedocument.drawingml.chartshapes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3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4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5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6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7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8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9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20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21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2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charts/chart23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charts/chart24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charts/chart25.xml" ContentType="application/vnd.openxmlformats-officedocument.drawingml.chart+xml"/>
  <Override PartName="/ppt/charts/style23.xml" ContentType="application/vnd.ms-office.chartstyle+xml"/>
  <Override PartName="/ppt/charts/colors2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2" r:id="rId1"/>
  </p:sldMasterIdLst>
  <p:sldIdLst>
    <p:sldId id="256" r:id="rId2"/>
    <p:sldId id="260" r:id="rId3"/>
    <p:sldId id="270" r:id="rId4"/>
    <p:sldId id="261" r:id="rId5"/>
    <p:sldId id="257" r:id="rId6"/>
    <p:sldId id="265" r:id="rId7"/>
    <p:sldId id="264" r:id="rId8"/>
    <p:sldId id="298" r:id="rId9"/>
    <p:sldId id="262" r:id="rId10"/>
    <p:sldId id="259" r:id="rId11"/>
    <p:sldId id="263" r:id="rId12"/>
    <p:sldId id="297" r:id="rId13"/>
    <p:sldId id="289" r:id="rId14"/>
    <p:sldId id="292" r:id="rId15"/>
    <p:sldId id="258" r:id="rId16"/>
    <p:sldId id="296" r:id="rId17"/>
    <p:sldId id="299" r:id="rId18"/>
    <p:sldId id="300" r:id="rId19"/>
    <p:sldId id="301" r:id="rId20"/>
    <p:sldId id="302" r:id="rId21"/>
    <p:sldId id="293" r:id="rId22"/>
    <p:sldId id="295" r:id="rId23"/>
    <p:sldId id="291" r:id="rId24"/>
    <p:sldId id="294" r:id="rId25"/>
    <p:sldId id="267" r:id="rId26"/>
    <p:sldId id="268" r:id="rId27"/>
    <p:sldId id="269" r:id="rId28"/>
    <p:sldId id="271" r:id="rId29"/>
    <p:sldId id="272" r:id="rId30"/>
    <p:sldId id="273" r:id="rId31"/>
    <p:sldId id="274" r:id="rId32"/>
    <p:sldId id="275" r:id="rId33"/>
    <p:sldId id="276" r:id="rId34"/>
    <p:sldId id="278" r:id="rId35"/>
    <p:sldId id="277" r:id="rId36"/>
    <p:sldId id="279" r:id="rId37"/>
    <p:sldId id="280" r:id="rId38"/>
    <p:sldId id="281" r:id="rId39"/>
    <p:sldId id="282" r:id="rId40"/>
    <p:sldId id="283" r:id="rId41"/>
    <p:sldId id="284" r:id="rId42"/>
    <p:sldId id="285" r:id="rId43"/>
    <p:sldId id="286" r:id="rId44"/>
    <p:sldId id="287" r:id="rId45"/>
    <p:sldId id="288" r:id="rId4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ionit\Dropbox\0002_Resurse\0002_Statistica\1040_Institutii_Publice\Finante_Publice\Bugetul_Stat_2000-2020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ionit\Dropbox\0002_Resurse\0002_Statistica\1040_Institutii_Publice\Finante_Publice\Bugetul_Stat_2000-2020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ionit\Dropbox\0002_Resurse\0002_Statistica\1040_Institutii_Publice\Finante_Publice\Bugetul_Stat_2000-2020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ionit\Dropbox\0002_Resurse\0002_Statistica\1040_Institutii_Publice\Finante_Publice\Bugetul_Stat_2000-2020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ionit\Dropbox\0002_Resurse\0002_Statistica\1040_Institutii_Publice\Finante_Publice\Bugetul_Stat_2000-2020.xlsx" TargetMode="Externa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chartUserShapes" Target="../drawings/drawing1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ionit\Dropbox\0002_Resurse\0002_Statistica\1040_Institutii_Publice\Finante_Publice\Bugetul_Stat_2000-2020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ionit\Dropbox\0002_Resurse\0002_Statistica\1040_Institutii_Publice\Finante_Publice\1707_Finantarea%20Externa_Interna.xlsx" TargetMode="Externa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chartUserShapes" Target="../drawings/drawing2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ionit\Dropbox\0002_Resurse\0002_Statistica\1040_Institutii_Publice\Finante_Publice\Bugetul_Stat_2000-2020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ropbox\0002_Resurse\0002_Statistica\1040_Institutii_Publice\Finante_Publice\231220_DATE_Sold_Datorie_Publica.xlsx" TargetMode="Externa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ser\Dropbox\0002_Resurse\0002_Statistica\1040_Institutii_Publice\Finante_Publice\230623_Venituri_BPN.xlsx" TargetMode="External"/><Relationship Id="rId2" Type="http://schemas.microsoft.com/office/2011/relationships/chartColorStyle" Target="colors9.xml"/><Relationship Id="rId1" Type="http://schemas.microsoft.com/office/2011/relationships/chartStyle" Target="style9.xml"/><Relationship Id="rId4" Type="http://schemas.openxmlformats.org/officeDocument/2006/relationships/chartUserShapes" Target="../drawings/drawing3.xm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ionit\Dropbox\0002_Resurse\0002_Statistica\1040_Institutii_Publice\Finante_Publice\1707_Finantarea%20Externa_Interna.xlsx" TargetMode="Externa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ser\Dropbox\0002_Resurse\0002_Statistica\1040_Institutii_Publice\Finante_Publice\251209_DaTORIA_eXTERNA_cREDITORI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ser\Dropbox\0002_Resurse\0002_Statistica\1040_Institutii_Publice\Finante_Publice\230623_Venituri_BPN.xlsx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ionit\Dropbox\0002_Resurse\0002_Statistica\1040_Institutii_Publice\Finante_Publice\230623_Venituri_BPN.xlsx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ionit\Dropbox\0002_Resurse\0002_Statistica\1040_Institutii_Publice\Finante_Publice\230623_Venituri_BPN.xlsx" TargetMode="External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ionit\Dropbox\0002_Resurse\0002_Statistica\1040_Institutii_Publice\Finante_Publice\1707_Finantarea%20Externa_Interna.xlsx" TargetMode="External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ionit\Dropbox\0002_Resurse\0002_Statistica\1040_Institutii_Publice\Finante_Publice\231220_DATE_Sold_Datorie_Publica.xlsx" TargetMode="External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ser\Dropbox\0002_Resurse\0002_Statistica\1040_Institutii_Publice\Finante_Publice\251209_DaTORIA_eXTERNA_cREDITORI.xlsx" TargetMode="External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ser\Dropbox\0002_Resurse\0002_Statistica\1040_Institutii_Publice\Finante_Publice\251209_DaTORIA_eXTERNA_cREDITORI.xlsx" TargetMode="External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ser\Dropbox\0002_Resurse\0002_Statistica\1040_Institutii_Publice\Finante_Publice\251209_DaTORIA_eXTERNA_cREDITORI.xlsx" TargetMode="External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ser\Dropbox\0002_Resurse\0002_Statistica\1040_Institutii_Publice\Finante_Publice\251209_DaTORIA_eXTERNA_cREDITORI.xlsx" TargetMode="External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ionit\Dropbox\0002_Resurse\0002_Statistica\1040_Institutii_Publice\Finante_Publice\220705_Investitii_Capitale_si_Subventii.xlsx" TargetMode="External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ionit\Dropbox\0002_Resurse\0002_Statistica\1040_Institutii_Publice\Finante_Publice\220705_Investitii_Capitale_si_Subventii.xlsx" TargetMode="External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ionit\Dropbox\0002_Resurse\0002_Statistica\1020_Ramuri_Economie\Posta\241008_DATE_Posta.xlsx" TargetMode="External"/><Relationship Id="rId2" Type="http://schemas.microsoft.com/office/2011/relationships/chartColorStyle" Target="colors22.xml"/><Relationship Id="rId1" Type="http://schemas.microsoft.com/office/2011/relationships/chartStyle" Target="style22.xml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ionit\Dropbox\0002_Resurse\0002_Statistica\1020_Ramuri_Economie\Posta\241008_DATE_Posta.xlsx" TargetMode="External"/><Relationship Id="rId2" Type="http://schemas.microsoft.com/office/2011/relationships/chartColorStyle" Target="colors23.xml"/><Relationship Id="rId1" Type="http://schemas.microsoft.com/office/2011/relationships/chartStyle" Target="style2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o-RO" sz="2400"/>
              <a:t>Veniturile, cheltuielile și deficitul Bugetului de Stat al Moldovei,</a:t>
            </a:r>
            <a:r>
              <a:rPr lang="ro-RO" sz="2400" baseline="0"/>
              <a:t> miliarde lei</a:t>
            </a:r>
            <a:endParaRPr lang="ro-RO" sz="240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o-RO"/>
        </a:p>
      </c:txPr>
    </c:title>
    <c:autoTitleDeleted val="0"/>
    <c:plotArea>
      <c:layout/>
      <c:barChart>
        <c:barDir val="col"/>
        <c:grouping val="clustered"/>
        <c:varyColors val="0"/>
        <c:ser>
          <c:idx val="2"/>
          <c:order val="2"/>
          <c:tx>
            <c:strRef>
              <c:f>B!$A$4</c:f>
              <c:strCache>
                <c:ptCount val="1"/>
                <c:pt idx="0">
                  <c:v>Deficit Bugetar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o-R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B!$G$1:$R$1</c:f>
              <c:strCache>
                <c:ptCount val="12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  <c:pt idx="10">
                  <c:v>2025</c:v>
                </c:pt>
                <c:pt idx="11">
                  <c:v>2026/p</c:v>
                </c:pt>
              </c:strCache>
            </c:strRef>
          </c:cat>
          <c:val>
            <c:numRef>
              <c:f>B!$G$4:$R$4</c:f>
              <c:numCache>
                <c:formatCode>0.0</c:formatCode>
                <c:ptCount val="12"/>
                <c:pt idx="0">
                  <c:v>-2.0651999999999973</c:v>
                </c:pt>
                <c:pt idx="1">
                  <c:v>-3.4120000000000026</c:v>
                </c:pt>
                <c:pt idx="2">
                  <c:v>-1.5316999999999936</c:v>
                </c:pt>
                <c:pt idx="3">
                  <c:v>-2.2745999999999924</c:v>
                </c:pt>
                <c:pt idx="4">
                  <c:v>-3.1059999999999945</c:v>
                </c:pt>
                <c:pt idx="5">
                  <c:v>-11.134800000000006</c:v>
                </c:pt>
                <c:pt idx="6">
                  <c:v>-4.7331000000000145</c:v>
                </c:pt>
                <c:pt idx="7">
                  <c:v>-9.325499999999991</c:v>
                </c:pt>
                <c:pt idx="8">
                  <c:v>-16.123640000000023</c:v>
                </c:pt>
                <c:pt idx="9">
                  <c:v>-13.089800000000011</c:v>
                </c:pt>
                <c:pt idx="10">
                  <c:v>-18.21102999999998</c:v>
                </c:pt>
                <c:pt idx="11">
                  <c:v>-20.899999999999977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4C5-4471-9FE7-F5B74A9004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1246362352"/>
        <c:axId val="1245395760"/>
      </c:barChart>
      <c:lineChart>
        <c:grouping val="standard"/>
        <c:varyColors val="0"/>
        <c:ser>
          <c:idx val="0"/>
          <c:order val="0"/>
          <c:tx>
            <c:strRef>
              <c:f>B!$A$2</c:f>
              <c:strCache>
                <c:ptCount val="1"/>
                <c:pt idx="0">
                  <c:v>Venituri Bugetare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o-RO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B!$G$1:$R$1</c:f>
              <c:strCache>
                <c:ptCount val="12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  <c:pt idx="10">
                  <c:v>2025</c:v>
                </c:pt>
                <c:pt idx="11">
                  <c:v>2026/p</c:v>
                </c:pt>
              </c:strCache>
            </c:strRef>
          </c:cat>
          <c:val>
            <c:numRef>
              <c:f>B!$G$2:$R$2</c:f>
              <c:numCache>
                <c:formatCode>0.0</c:formatCode>
                <c:ptCount val="12"/>
                <c:pt idx="0">
                  <c:v>28.0379</c:v>
                </c:pt>
                <c:pt idx="1">
                  <c:v>28.8781</c:v>
                </c:pt>
                <c:pt idx="2">
                  <c:v>33.947400000000002</c:v>
                </c:pt>
                <c:pt idx="3">
                  <c:v>36.41040000000001</c:v>
                </c:pt>
                <c:pt idx="4">
                  <c:v>39.9679</c:v>
                </c:pt>
                <c:pt idx="5">
                  <c:v>38.505699999999997</c:v>
                </c:pt>
                <c:pt idx="6">
                  <c:v>49.383799999999994</c:v>
                </c:pt>
                <c:pt idx="7">
                  <c:v>59.248000000000005</c:v>
                </c:pt>
                <c:pt idx="8">
                  <c:v>64.603599999999986</c:v>
                </c:pt>
                <c:pt idx="9">
                  <c:v>66.980399999999989</c:v>
                </c:pt>
                <c:pt idx="10">
                  <c:v>75.796770000000009</c:v>
                </c:pt>
                <c:pt idx="11">
                  <c:v>79.674000000000007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4C5-4471-9FE7-F5B74A900411}"/>
            </c:ext>
          </c:extLst>
        </c:ser>
        <c:ser>
          <c:idx val="1"/>
          <c:order val="1"/>
          <c:tx>
            <c:strRef>
              <c:f>B!$A$3</c:f>
              <c:strCache>
                <c:ptCount val="1"/>
                <c:pt idx="0">
                  <c:v>Cheltuieli Bugetare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o-RO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B!$G$1:$R$1</c:f>
              <c:strCache>
                <c:ptCount val="12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  <c:pt idx="10">
                  <c:v>2025</c:v>
                </c:pt>
                <c:pt idx="11">
                  <c:v>2026/p</c:v>
                </c:pt>
              </c:strCache>
            </c:strRef>
          </c:cat>
          <c:val>
            <c:numRef>
              <c:f>B!$G$3:$R$3</c:f>
              <c:numCache>
                <c:formatCode>0.0</c:formatCode>
                <c:ptCount val="12"/>
                <c:pt idx="0">
                  <c:v>30.103099999999998</c:v>
                </c:pt>
                <c:pt idx="1">
                  <c:v>32.290100000000002</c:v>
                </c:pt>
                <c:pt idx="2">
                  <c:v>35.479099999999995</c:v>
                </c:pt>
                <c:pt idx="3">
                  <c:v>38.685000000000002</c:v>
                </c:pt>
                <c:pt idx="4">
                  <c:v>43.073899999999995</c:v>
                </c:pt>
                <c:pt idx="5">
                  <c:v>49.640500000000003</c:v>
                </c:pt>
                <c:pt idx="6">
                  <c:v>54.116900000000008</c:v>
                </c:pt>
                <c:pt idx="7">
                  <c:v>68.573499999999996</c:v>
                </c:pt>
                <c:pt idx="8">
                  <c:v>80.727240000000009</c:v>
                </c:pt>
                <c:pt idx="9">
                  <c:v>80.0702</c:v>
                </c:pt>
                <c:pt idx="10">
                  <c:v>94.007799999999989</c:v>
                </c:pt>
                <c:pt idx="11">
                  <c:v>100.57399999999998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4C5-4471-9FE7-F5B74A9004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46362352"/>
        <c:axId val="1245395760"/>
      </c:lineChart>
      <c:catAx>
        <c:axId val="1246362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o-RO"/>
          </a:p>
        </c:txPr>
        <c:crossAx val="1245395760"/>
        <c:crosses val="autoZero"/>
        <c:auto val="1"/>
        <c:lblAlgn val="ctr"/>
        <c:lblOffset val="100"/>
        <c:noMultiLvlLbl val="0"/>
      </c:catAx>
      <c:valAx>
        <c:axId val="1245395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o-RO"/>
          </a:p>
        </c:txPr>
        <c:crossAx val="1246362352"/>
        <c:crossesAt val="1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o-RO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o-RO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o-RO" sz="2000" dirty="0" err="1"/>
              <a:t>Cheltuileile</a:t>
            </a:r>
            <a:r>
              <a:rPr lang="ro-RO" sz="2000" dirty="0"/>
              <a:t> Bugetului</a:t>
            </a:r>
            <a:r>
              <a:rPr lang="ro-RO" sz="2000" baseline="0" dirty="0"/>
              <a:t> de Stat, planificate, executate real </a:t>
            </a:r>
          </a:p>
          <a:p>
            <a:pPr>
              <a:defRPr/>
            </a:pPr>
            <a:r>
              <a:rPr lang="ro-RO" sz="2000" baseline="0" dirty="0"/>
              <a:t>și cheltuielile ne-executate, miliarde lei</a:t>
            </a:r>
          </a:p>
          <a:p>
            <a:pPr>
              <a:defRPr/>
            </a:pPr>
            <a:r>
              <a:rPr lang="ro-RO" sz="1600" baseline="0" dirty="0"/>
              <a:t>(NOTĂ: în perioada 2015-2025 nu s-au executat cheltuieli în sumă de 34,7 miliarde lei)</a:t>
            </a:r>
            <a:endParaRPr lang="ro-RO" sz="1600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o-RO"/>
        </a:p>
      </c:txPr>
    </c:title>
    <c:autoTitleDeleted val="0"/>
    <c:plotArea>
      <c:layout/>
      <c:barChart>
        <c:barDir val="col"/>
        <c:grouping val="clustered"/>
        <c:varyColors val="0"/>
        <c:ser>
          <c:idx val="2"/>
          <c:order val="2"/>
          <c:tx>
            <c:strRef>
              <c:f>A!$A$4</c:f>
              <c:strCache>
                <c:ptCount val="1"/>
                <c:pt idx="0">
                  <c:v>Cheltuieli ne-executate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0257-49C7-BA60-494692E88698}"/>
              </c:ext>
            </c:extLst>
          </c:dPt>
          <c:dPt>
            <c:idx val="7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0257-49C7-BA60-494692E88698}"/>
              </c:ext>
            </c:extLst>
          </c:dPt>
          <c:dPt>
            <c:idx val="8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0257-49C7-BA60-494692E88698}"/>
              </c:ext>
            </c:extLst>
          </c:dPt>
          <c:dLbls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257-49C7-BA60-494692E8869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o-R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A!$B$1:$N$1</c:f>
              <c:strCache>
                <c:ptCount val="13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  <c:pt idx="9">
                  <c:v>2023</c:v>
                </c:pt>
                <c:pt idx="10">
                  <c:v>2024</c:v>
                </c:pt>
                <c:pt idx="11">
                  <c:v>2025</c:v>
                </c:pt>
                <c:pt idx="12">
                  <c:v>2026 prog</c:v>
                </c:pt>
              </c:strCache>
            </c:strRef>
          </c:cat>
          <c:val>
            <c:numRef>
              <c:f>A!$B$4:$N$4</c:f>
              <c:numCache>
                <c:formatCode>0.0</c:formatCode>
                <c:ptCount val="13"/>
                <c:pt idx="0">
                  <c:v>1.2625999999999991</c:v>
                </c:pt>
                <c:pt idx="1">
                  <c:v>-4.2119</c:v>
                </c:pt>
                <c:pt idx="2">
                  <c:v>-3.2718999999999951</c:v>
                </c:pt>
                <c:pt idx="3">
                  <c:v>-2.3229000000000042</c:v>
                </c:pt>
                <c:pt idx="4">
                  <c:v>-2.6469999999999985</c:v>
                </c:pt>
                <c:pt idx="5">
                  <c:v>-4.5901000000000067</c:v>
                </c:pt>
                <c:pt idx="6">
                  <c:v>-3.5604999999999976</c:v>
                </c:pt>
                <c:pt idx="7">
                  <c:v>-1.2830000000000013</c:v>
                </c:pt>
                <c:pt idx="8">
                  <c:v>-5.366500000000002</c:v>
                </c:pt>
                <c:pt idx="9">
                  <c:v>-3.3847599999999858</c:v>
                </c:pt>
                <c:pt idx="10">
                  <c:v>-2.1517999999999944</c:v>
                </c:pt>
                <c:pt idx="11">
                  <c:v>-1.9200000000000017</c:v>
                </c:pt>
                <c:pt idx="12">
                  <c:v>-3.4699999999999989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257-49C7-BA60-494692E886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1856456639"/>
        <c:axId val="1861704879"/>
      </c:barChart>
      <c:lineChart>
        <c:grouping val="standard"/>
        <c:varyColors val="0"/>
        <c:ser>
          <c:idx val="0"/>
          <c:order val="0"/>
          <c:tx>
            <c:strRef>
              <c:f>A!$A$2</c:f>
              <c:strCache>
                <c:ptCount val="1"/>
                <c:pt idx="0">
                  <c:v>Cheltuieli planificate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o-RO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A!$B$1:$N$1</c:f>
              <c:strCache>
                <c:ptCount val="13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  <c:pt idx="9">
                  <c:v>2023</c:v>
                </c:pt>
                <c:pt idx="10">
                  <c:v>2024</c:v>
                </c:pt>
                <c:pt idx="11">
                  <c:v>2025</c:v>
                </c:pt>
                <c:pt idx="12">
                  <c:v>2026 prog</c:v>
                </c:pt>
              </c:strCache>
            </c:strRef>
          </c:cat>
          <c:val>
            <c:numRef>
              <c:f>A!$B$2:$N$2</c:f>
              <c:numCache>
                <c:formatCode>0.0</c:formatCode>
                <c:ptCount val="13"/>
                <c:pt idx="0">
                  <c:v>28.085000000000001</c:v>
                </c:pt>
                <c:pt idx="1">
                  <c:v>34.314999999999998</c:v>
                </c:pt>
                <c:pt idx="2">
                  <c:v>35.561999999999998</c:v>
                </c:pt>
                <c:pt idx="3">
                  <c:v>37.802</c:v>
                </c:pt>
                <c:pt idx="4">
                  <c:v>41.332000000000001</c:v>
                </c:pt>
                <c:pt idx="5">
                  <c:v>47.664000000000001</c:v>
                </c:pt>
                <c:pt idx="6">
                  <c:v>53.201000000000001</c:v>
                </c:pt>
                <c:pt idx="7">
                  <c:v>55.4</c:v>
                </c:pt>
                <c:pt idx="8">
                  <c:v>73.94</c:v>
                </c:pt>
                <c:pt idx="9">
                  <c:v>84.111999999999995</c:v>
                </c:pt>
                <c:pt idx="10">
                  <c:v>82.221999999999994</c:v>
                </c:pt>
                <c:pt idx="11">
                  <c:v>94.01</c:v>
                </c:pt>
                <c:pt idx="12">
                  <c:v>100.57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0257-49C7-BA60-494692E88698}"/>
            </c:ext>
          </c:extLst>
        </c:ser>
        <c:ser>
          <c:idx val="1"/>
          <c:order val="1"/>
          <c:tx>
            <c:strRef>
              <c:f>A!$A$3</c:f>
              <c:strCache>
                <c:ptCount val="1"/>
                <c:pt idx="0">
                  <c:v>Executarea reală a cheltuielilor Bugetului de Stat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o-RO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A!$B$1:$N$1</c:f>
              <c:strCache>
                <c:ptCount val="13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  <c:pt idx="9">
                  <c:v>2023</c:v>
                </c:pt>
                <c:pt idx="10">
                  <c:v>2024</c:v>
                </c:pt>
                <c:pt idx="11">
                  <c:v>2025</c:v>
                </c:pt>
                <c:pt idx="12">
                  <c:v>2026 prog</c:v>
                </c:pt>
              </c:strCache>
            </c:strRef>
          </c:cat>
          <c:val>
            <c:numRef>
              <c:f>A!$B$3:$N$3</c:f>
              <c:numCache>
                <c:formatCode>0.0</c:formatCode>
                <c:ptCount val="13"/>
                <c:pt idx="0">
                  <c:v>29.3476</c:v>
                </c:pt>
                <c:pt idx="1">
                  <c:v>30.103099999999998</c:v>
                </c:pt>
                <c:pt idx="2">
                  <c:v>32.290100000000002</c:v>
                </c:pt>
                <c:pt idx="3">
                  <c:v>35.479099999999995</c:v>
                </c:pt>
                <c:pt idx="4">
                  <c:v>38.685000000000002</c:v>
                </c:pt>
                <c:pt idx="5">
                  <c:v>43.073899999999995</c:v>
                </c:pt>
                <c:pt idx="6">
                  <c:v>49.640500000000003</c:v>
                </c:pt>
                <c:pt idx="7">
                  <c:v>54.116999999999997</c:v>
                </c:pt>
                <c:pt idx="8">
                  <c:v>68.573499999999996</c:v>
                </c:pt>
                <c:pt idx="9">
                  <c:v>80.727240000000009</c:v>
                </c:pt>
                <c:pt idx="10">
                  <c:v>80.0702</c:v>
                </c:pt>
                <c:pt idx="11" formatCode="General">
                  <c:v>92.09</c:v>
                </c:pt>
                <c:pt idx="12" formatCode="General">
                  <c:v>97.1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0257-49C7-BA60-494692E886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856456639"/>
        <c:axId val="1861704879"/>
      </c:lineChart>
      <c:catAx>
        <c:axId val="185645663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o-RO"/>
          </a:p>
        </c:txPr>
        <c:crossAx val="1861704879"/>
        <c:crosses val="autoZero"/>
        <c:auto val="1"/>
        <c:lblAlgn val="ctr"/>
        <c:lblOffset val="100"/>
        <c:noMultiLvlLbl val="0"/>
      </c:catAx>
      <c:valAx>
        <c:axId val="186170487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o-RO"/>
          </a:p>
        </c:txPr>
        <c:crossAx val="185645663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o-RO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o-RO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o-RO" sz="2000"/>
              <a:t>Bugetul de Stat cumulativ pentru perioada 2020-2026, milairde lei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o-R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E!$B$1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o-R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E!$A$2:$A$4</c:f>
              <c:strCache>
                <c:ptCount val="3"/>
                <c:pt idx="0">
                  <c:v>Venituri (inclusiv granturi 23 )</c:v>
                </c:pt>
                <c:pt idx="1">
                  <c:v>Cheltuieli (inclusiv dobânzi 27)</c:v>
                </c:pt>
                <c:pt idx="2">
                  <c:v>Deficit</c:v>
                </c:pt>
              </c:strCache>
            </c:strRef>
          </c:cat>
          <c:val>
            <c:numRef>
              <c:f>E!$B$2:$B$4</c:f>
              <c:numCache>
                <c:formatCode>General</c:formatCode>
                <c:ptCount val="3"/>
                <c:pt idx="0">
                  <c:v>434</c:v>
                </c:pt>
                <c:pt idx="1">
                  <c:v>528</c:v>
                </c:pt>
                <c:pt idx="2">
                  <c:v>-94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0E5-4DB1-A778-D6B6ECB31C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46662576"/>
        <c:axId val="1265801807"/>
      </c:barChart>
      <c:catAx>
        <c:axId val="1546662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o-RO"/>
          </a:p>
        </c:txPr>
        <c:crossAx val="1265801807"/>
        <c:crosses val="autoZero"/>
        <c:auto val="1"/>
        <c:lblAlgn val="ctr"/>
        <c:lblOffset val="100"/>
        <c:noMultiLvlLbl val="0"/>
      </c:catAx>
      <c:valAx>
        <c:axId val="126580180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o-RO"/>
          </a:p>
        </c:txPr>
        <c:crossAx val="15466625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o-RO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o-RO" sz="2000" dirty="0"/>
              <a:t>Cheltuielile bugetare fără acoperire financiară din venituri</a:t>
            </a:r>
            <a:r>
              <a:rPr lang="ro-RO" sz="2000" baseline="0" dirty="0"/>
              <a:t> ale Bugetului de Stat</a:t>
            </a:r>
            <a:endParaRPr lang="ro-RO" sz="2000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o-R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o-R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D!$B$11:$F$11</c:f>
              <c:strCache>
                <c:ptCount val="5"/>
                <c:pt idx="0">
                  <c:v>2005-2009</c:v>
                </c:pt>
                <c:pt idx="1">
                  <c:v>2010-2014</c:v>
                </c:pt>
                <c:pt idx="2">
                  <c:v>2015-2019</c:v>
                </c:pt>
                <c:pt idx="3">
                  <c:v>2020-2024</c:v>
                </c:pt>
                <c:pt idx="4">
                  <c:v>2025-2026 plan</c:v>
                </c:pt>
              </c:strCache>
            </c:strRef>
          </c:cat>
          <c:val>
            <c:numRef>
              <c:f>D!$B$14:$F$14</c:f>
              <c:numCache>
                <c:formatCode>0.0%</c:formatCode>
                <c:ptCount val="5"/>
                <c:pt idx="0">
                  <c:v>3.3000000000000029E-2</c:v>
                </c:pt>
                <c:pt idx="1">
                  <c:v>7.7999999999999958E-2</c:v>
                </c:pt>
                <c:pt idx="2">
                  <c:v>6.9999999999999951E-2</c:v>
                </c:pt>
                <c:pt idx="3">
                  <c:v>0.16220000000000001</c:v>
                </c:pt>
                <c:pt idx="4">
                  <c:v>0.20079999999999998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94C-4C40-BCE1-D09DDCDC22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77353840"/>
        <c:axId val="1577356240"/>
      </c:barChart>
      <c:catAx>
        <c:axId val="1577353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o-RO"/>
          </a:p>
        </c:txPr>
        <c:crossAx val="1577356240"/>
        <c:crosses val="autoZero"/>
        <c:auto val="1"/>
        <c:lblAlgn val="ctr"/>
        <c:lblOffset val="100"/>
        <c:noMultiLvlLbl val="0"/>
      </c:catAx>
      <c:valAx>
        <c:axId val="1577356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o-RO"/>
          </a:p>
        </c:txPr>
        <c:crossAx val="15773538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o-RO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o-RO" sz="2000" dirty="0"/>
              <a:t>Deficitul bugetar raportat la</a:t>
            </a:r>
            <a:r>
              <a:rPr lang="ro-RO" sz="2000" baseline="0" dirty="0"/>
              <a:t> PIB</a:t>
            </a:r>
            <a:endParaRPr lang="en-US" sz="2000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B!$A$10</c:f>
              <c:strCache>
                <c:ptCount val="1"/>
                <c:pt idx="0">
                  <c:v>Deficit Bugetar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o-R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B!$B$9:$R$9</c:f>
              <c:strCache>
                <c:ptCount val="17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  <c:pt idx="14">
                  <c:v>2024</c:v>
                </c:pt>
                <c:pt idx="15">
                  <c:v>2025</c:v>
                </c:pt>
                <c:pt idx="16">
                  <c:v>2026/p</c:v>
                </c:pt>
              </c:strCache>
            </c:strRef>
          </c:cat>
          <c:val>
            <c:numRef>
              <c:f>B!$B$10:$R$10</c:f>
              <c:numCache>
                <c:formatCode>0.0%</c:formatCode>
                <c:ptCount val="17"/>
                <c:pt idx="0">
                  <c:v>2.5177629672558679E-2</c:v>
                </c:pt>
                <c:pt idx="1">
                  <c:v>1.3791218247901769E-2</c:v>
                </c:pt>
                <c:pt idx="2">
                  <c:v>1.5305271141448614E-2</c:v>
                </c:pt>
                <c:pt idx="3">
                  <c:v>1.2251846770347916E-2</c:v>
                </c:pt>
                <c:pt idx="4">
                  <c:v>1.2215879294586545E-2</c:v>
                </c:pt>
                <c:pt idx="5">
                  <c:v>1.4169079407769238E-2</c:v>
                </c:pt>
                <c:pt idx="6">
                  <c:v>2.1216926281752341E-2</c:v>
                </c:pt>
                <c:pt idx="7">
                  <c:v>8.5626757453278642E-3</c:v>
                </c:pt>
                <c:pt idx="8">
                  <c:v>1.1828393135725389E-2</c:v>
                </c:pt>
                <c:pt idx="9">
                  <c:v>1.4783506822973906E-2</c:v>
                </c:pt>
                <c:pt idx="10">
                  <c:v>5.5748145032893777E-2</c:v>
                </c:pt>
                <c:pt idx="11">
                  <c:v>1.9550185873606008E-2</c:v>
                </c:pt>
                <c:pt idx="12">
                  <c:v>3.397267759562838E-2</c:v>
                </c:pt>
                <c:pt idx="13">
                  <c:v>5.3108168642951321E-2</c:v>
                </c:pt>
                <c:pt idx="14">
                  <c:v>4.0425571340333574E-2</c:v>
                </c:pt>
                <c:pt idx="15">
                  <c:v>5.1513436297804881E-2</c:v>
                </c:pt>
                <c:pt idx="16">
                  <c:v>5.5408271474019027E-2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BCB-4ED3-A721-F29043DE7D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190641983"/>
        <c:axId val="939262768"/>
      </c:barChart>
      <c:catAx>
        <c:axId val="119064198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o-RO"/>
          </a:p>
        </c:txPr>
        <c:crossAx val="939262768"/>
        <c:crosses val="autoZero"/>
        <c:auto val="1"/>
        <c:lblAlgn val="ctr"/>
        <c:lblOffset val="100"/>
        <c:noMultiLvlLbl val="0"/>
      </c:catAx>
      <c:valAx>
        <c:axId val="939262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o-RO"/>
          </a:p>
        </c:txPr>
        <c:crossAx val="119064198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o-RO"/>
    </a:p>
  </c:txPr>
  <c:externalData r:id="rId3">
    <c:autoUpdate val="0"/>
  </c:externalData>
  <c:userShapes r:id="rId4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o-RO" sz="2000" dirty="0"/>
              <a:t>Cheltuieli bugetare cu Dobânzile la creditele contractate,</a:t>
            </a:r>
            <a:r>
              <a:rPr lang="ro-RO" sz="2000" baseline="0" dirty="0"/>
              <a:t> miliarde lei</a:t>
            </a:r>
            <a:endParaRPr lang="en-US" sz="2000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'C'!$A$2</c:f>
              <c:strCache>
                <c:ptCount val="1"/>
                <c:pt idx="0">
                  <c:v>Cheltuielile bugetului cu Dobânzile la credite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o-RO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'C'!$B$1:$R$1</c:f>
              <c:strCache>
                <c:ptCount val="17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  <c:pt idx="14">
                  <c:v>2024</c:v>
                </c:pt>
                <c:pt idx="15">
                  <c:v>2025</c:v>
                </c:pt>
                <c:pt idx="16">
                  <c:v>2026 p</c:v>
                </c:pt>
              </c:strCache>
            </c:strRef>
          </c:cat>
          <c:val>
            <c:numRef>
              <c:f>'C'!$B$2:$R$2</c:f>
              <c:numCache>
                <c:formatCode>0.00</c:formatCode>
                <c:ptCount val="17"/>
                <c:pt idx="0">
                  <c:v>0.54759999999999986</c:v>
                </c:pt>
                <c:pt idx="1">
                  <c:v>0.66239999999999999</c:v>
                </c:pt>
                <c:pt idx="2">
                  <c:v>0.66639999999999999</c:v>
                </c:pt>
                <c:pt idx="3">
                  <c:v>0.49259999999999998</c:v>
                </c:pt>
                <c:pt idx="4">
                  <c:v>0.59179999999999999</c:v>
                </c:pt>
                <c:pt idx="5">
                  <c:v>1.0432999999999999</c:v>
                </c:pt>
                <c:pt idx="6">
                  <c:v>1.7470999999999999</c:v>
                </c:pt>
                <c:pt idx="7">
                  <c:v>1.929</c:v>
                </c:pt>
                <c:pt idx="8">
                  <c:v>1.5259</c:v>
                </c:pt>
                <c:pt idx="9">
                  <c:v>1.6411000000000002</c:v>
                </c:pt>
                <c:pt idx="10">
                  <c:v>1.7067000000000001</c:v>
                </c:pt>
                <c:pt idx="11">
                  <c:v>1.9816999999999998</c:v>
                </c:pt>
                <c:pt idx="12">
                  <c:v>2.9148999999999998</c:v>
                </c:pt>
                <c:pt idx="13">
                  <c:v>5.4363000000000001</c:v>
                </c:pt>
                <c:pt idx="14">
                  <c:v>4.4466000000000001</c:v>
                </c:pt>
                <c:pt idx="15">
                  <c:v>4.4308000000000005</c:v>
                </c:pt>
                <c:pt idx="16">
                  <c:v>6.2991999999999999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BDE-4546-AECC-2A2A566BC6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965979551"/>
        <c:axId val="1965981631"/>
      </c:lineChart>
      <c:catAx>
        <c:axId val="196597955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o-RO"/>
          </a:p>
        </c:txPr>
        <c:crossAx val="1965981631"/>
        <c:crosses val="autoZero"/>
        <c:auto val="1"/>
        <c:lblAlgn val="ctr"/>
        <c:lblOffset val="100"/>
        <c:noMultiLvlLbl val="0"/>
      </c:catAx>
      <c:valAx>
        <c:axId val="196598163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o-RO"/>
          </a:p>
        </c:txPr>
        <c:crossAx val="196597955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o-RO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o-RO" sz="2000" b="0" i="0" u="none" strike="noStrike" kern="1200" baseline="0">
                <a:solidFill>
                  <a:srgbClr val="757575"/>
                </a:solidFill>
              </a:rPr>
              <a:t>Cheltuielile Bugetului de Stat cu Dobânzile la credite, miliarde lei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o-RO"/>
        </a:p>
      </c:txPr>
    </c:title>
    <c:autoTitleDeleted val="0"/>
    <c:plotArea>
      <c:layout>
        <c:manualLayout>
          <c:layoutTarget val="inner"/>
          <c:xMode val="edge"/>
          <c:yMode val="edge"/>
          <c:x val="3.1880078788455647E-2"/>
          <c:y val="0.12079295633455857"/>
          <c:w val="0.95524773702487054"/>
          <c:h val="0.75840969028002925"/>
        </c:manualLayout>
      </c:layout>
      <c:barChart>
        <c:barDir val="col"/>
        <c:grouping val="clustered"/>
        <c:varyColors val="0"/>
        <c:ser>
          <c:idx val="1"/>
          <c:order val="1"/>
          <c:tx>
            <c:strRef>
              <c:f>D!$A$3</c:f>
              <c:strCache>
                <c:ptCount val="1"/>
                <c:pt idx="0">
                  <c:v>Dobânzi credite externe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o-R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D!$B$1:$O$1</c:f>
              <c:strCache>
                <c:ptCount val="14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  <c:pt idx="10">
                  <c:v>2025</c:v>
                </c:pt>
                <c:pt idx="11">
                  <c:v>2026p</c:v>
                </c:pt>
                <c:pt idx="12">
                  <c:v>2027p</c:v>
                </c:pt>
                <c:pt idx="13">
                  <c:v>2028p</c:v>
                </c:pt>
              </c:strCache>
            </c:strRef>
          </c:cat>
          <c:val>
            <c:numRef>
              <c:f>D!$B$3:$O$3</c:f>
              <c:numCache>
                <c:formatCode>0.0</c:formatCode>
                <c:ptCount val="14"/>
                <c:pt idx="0">
                  <c:v>0.79359999999999997</c:v>
                </c:pt>
                <c:pt idx="1">
                  <c:v>0.28460000000000002</c:v>
                </c:pt>
                <c:pt idx="2">
                  <c:v>0.3579</c:v>
                </c:pt>
                <c:pt idx="3">
                  <c:v>0.39729999999999999</c:v>
                </c:pt>
                <c:pt idx="4">
                  <c:v>0.42820000000000003</c:v>
                </c:pt>
                <c:pt idx="5">
                  <c:v>0.37369999999999998</c:v>
                </c:pt>
                <c:pt idx="6">
                  <c:v>0.39130000000000004</c:v>
                </c:pt>
                <c:pt idx="7">
                  <c:v>0.5736</c:v>
                </c:pt>
                <c:pt idx="8">
                  <c:v>1.4646999999999999</c:v>
                </c:pt>
                <c:pt idx="9">
                  <c:v>1.8612</c:v>
                </c:pt>
                <c:pt idx="10">
                  <c:v>1.7826</c:v>
                </c:pt>
                <c:pt idx="11">
                  <c:v>2.0933000000000002</c:v>
                </c:pt>
                <c:pt idx="12">
                  <c:v>2.6368</c:v>
                </c:pt>
                <c:pt idx="13">
                  <c:v>2.8975999999999997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A68-4B02-B8DF-29CD083E79A6}"/>
            </c:ext>
          </c:extLst>
        </c:ser>
        <c:ser>
          <c:idx val="2"/>
          <c:order val="2"/>
          <c:tx>
            <c:strRef>
              <c:f>D!$A$4</c:f>
              <c:strCache>
                <c:ptCount val="1"/>
                <c:pt idx="0">
                  <c:v>Dobânzi credite interne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o-R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D!$B$1:$O$1</c:f>
              <c:strCache>
                <c:ptCount val="14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  <c:pt idx="10">
                  <c:v>2025</c:v>
                </c:pt>
                <c:pt idx="11">
                  <c:v>2026p</c:v>
                </c:pt>
                <c:pt idx="12">
                  <c:v>2027p</c:v>
                </c:pt>
                <c:pt idx="13">
                  <c:v>2028p</c:v>
                </c:pt>
              </c:strCache>
            </c:strRef>
          </c:cat>
          <c:val>
            <c:numRef>
              <c:f>D!$B$4:$O$4</c:f>
              <c:numCache>
                <c:formatCode>0.0</c:formatCode>
                <c:ptCount val="14"/>
                <c:pt idx="0">
                  <c:v>0.24969999999999998</c:v>
                </c:pt>
                <c:pt idx="1">
                  <c:v>1.4624999999999999</c:v>
                </c:pt>
                <c:pt idx="2">
                  <c:v>1.4316000000000002</c:v>
                </c:pt>
                <c:pt idx="3">
                  <c:v>1.1285999999999998</c:v>
                </c:pt>
                <c:pt idx="4">
                  <c:v>1.2129000000000001</c:v>
                </c:pt>
                <c:pt idx="5">
                  <c:v>1.333</c:v>
                </c:pt>
                <c:pt idx="6">
                  <c:v>1.5497999999999998</c:v>
                </c:pt>
                <c:pt idx="7">
                  <c:v>2.1627000000000001</c:v>
                </c:pt>
                <c:pt idx="8">
                  <c:v>3.9716</c:v>
                </c:pt>
                <c:pt idx="9">
                  <c:v>2.5853999999999999</c:v>
                </c:pt>
                <c:pt idx="10">
                  <c:v>2.4861999999999997</c:v>
                </c:pt>
                <c:pt idx="11">
                  <c:v>4.2058999999999997</c:v>
                </c:pt>
                <c:pt idx="12">
                  <c:v>4.2489999999999997</c:v>
                </c:pt>
                <c:pt idx="13">
                  <c:v>4.3494999999999999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A68-4B02-B8DF-29CD083E79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150751807"/>
        <c:axId val="150735487"/>
      </c:barChart>
      <c:lineChart>
        <c:grouping val="standard"/>
        <c:varyColors val="0"/>
        <c:ser>
          <c:idx val="0"/>
          <c:order val="0"/>
          <c:tx>
            <c:strRef>
              <c:f>D!$A$2</c:f>
              <c:strCache>
                <c:ptCount val="1"/>
                <c:pt idx="0">
                  <c:v>TOTAL Cheltuieli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o-RO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D!$B$1:$O$1</c:f>
              <c:strCache>
                <c:ptCount val="14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  <c:pt idx="10">
                  <c:v>2025</c:v>
                </c:pt>
                <c:pt idx="11">
                  <c:v>2026p</c:v>
                </c:pt>
                <c:pt idx="12">
                  <c:v>2027p</c:v>
                </c:pt>
                <c:pt idx="13">
                  <c:v>2028p</c:v>
                </c:pt>
              </c:strCache>
            </c:strRef>
          </c:cat>
          <c:val>
            <c:numRef>
              <c:f>D!$B$2:$O$2</c:f>
              <c:numCache>
                <c:formatCode>0.0</c:formatCode>
                <c:ptCount val="14"/>
                <c:pt idx="0">
                  <c:v>1.0432999999999999</c:v>
                </c:pt>
                <c:pt idx="1">
                  <c:v>1.7470999999999999</c:v>
                </c:pt>
                <c:pt idx="2">
                  <c:v>1.7895000000000003</c:v>
                </c:pt>
                <c:pt idx="3">
                  <c:v>1.5258999999999998</c:v>
                </c:pt>
                <c:pt idx="4">
                  <c:v>1.6411000000000002</c:v>
                </c:pt>
                <c:pt idx="5">
                  <c:v>1.7066999999999999</c:v>
                </c:pt>
                <c:pt idx="6">
                  <c:v>1.9410999999999998</c:v>
                </c:pt>
                <c:pt idx="7">
                  <c:v>2.7363</c:v>
                </c:pt>
                <c:pt idx="8">
                  <c:v>5.4363000000000001</c:v>
                </c:pt>
                <c:pt idx="9">
                  <c:v>4.4466000000000001</c:v>
                </c:pt>
                <c:pt idx="10">
                  <c:v>4.2687999999999997</c:v>
                </c:pt>
                <c:pt idx="11">
                  <c:v>6.2991999999999999</c:v>
                </c:pt>
                <c:pt idx="12">
                  <c:v>6.8857999999999997</c:v>
                </c:pt>
                <c:pt idx="13">
                  <c:v>7.2470999999999997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A68-4B02-B8DF-29CD083E79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0751807"/>
        <c:axId val="150735487"/>
      </c:lineChart>
      <c:catAx>
        <c:axId val="15075180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o-RO"/>
          </a:p>
        </c:txPr>
        <c:crossAx val="150735487"/>
        <c:crosses val="autoZero"/>
        <c:auto val="1"/>
        <c:lblAlgn val="ctr"/>
        <c:lblOffset val="100"/>
        <c:noMultiLvlLbl val="0"/>
      </c:catAx>
      <c:valAx>
        <c:axId val="15073548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o-RO"/>
          </a:p>
        </c:txPr>
        <c:crossAx val="15075180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o-RO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o-RO"/>
    </a:p>
  </c:txPr>
  <c:externalData r:id="rId3">
    <c:autoUpdate val="0"/>
  </c:externalData>
  <c:userShapes r:id="rId4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o-RO" sz="2000" dirty="0"/>
              <a:t>Ponderea cheltuielilor cu dobânzile la credite în totalul veniturilor fiscale</a:t>
            </a:r>
            <a:r>
              <a:rPr lang="ro-RO" sz="2000" baseline="0" dirty="0"/>
              <a:t> ale Bugetului de Stat</a:t>
            </a:r>
            <a:endParaRPr lang="ro-RO" sz="2000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o-R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o-R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'C'!$B$1:$R$1</c:f>
              <c:strCache>
                <c:ptCount val="17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  <c:pt idx="14">
                  <c:v>2024</c:v>
                </c:pt>
                <c:pt idx="15">
                  <c:v>2025</c:v>
                </c:pt>
                <c:pt idx="16">
                  <c:v>2026 p</c:v>
                </c:pt>
              </c:strCache>
            </c:strRef>
          </c:cat>
          <c:val>
            <c:numRef>
              <c:f>'C'!$B$5:$R$5</c:f>
              <c:numCache>
                <c:formatCode>0.0%</c:formatCode>
                <c:ptCount val="17"/>
                <c:pt idx="0">
                  <c:v>3.9793041304537383E-2</c:v>
                </c:pt>
                <c:pt idx="1">
                  <c:v>3.8990852689450579E-2</c:v>
                </c:pt>
                <c:pt idx="2">
                  <c:v>3.6044027368364123E-2</c:v>
                </c:pt>
                <c:pt idx="3">
                  <c:v>2.4418777573985032E-2</c:v>
                </c:pt>
                <c:pt idx="4">
                  <c:v>2.4945939224306907E-2</c:v>
                </c:pt>
                <c:pt idx="5">
                  <c:v>3.9787808524270066E-2</c:v>
                </c:pt>
                <c:pt idx="6">
                  <c:v>6.6873286788285552E-2</c:v>
                </c:pt>
                <c:pt idx="7">
                  <c:v>6.1823950771597525E-2</c:v>
                </c:pt>
                <c:pt idx="8">
                  <c:v>4.4803114695856162E-2</c:v>
                </c:pt>
                <c:pt idx="9">
                  <c:v>4.5063870918137586E-2</c:v>
                </c:pt>
                <c:pt idx="10">
                  <c:v>4.7703565399192772E-2</c:v>
                </c:pt>
                <c:pt idx="11">
                  <c:v>4.4518878457643372E-2</c:v>
                </c:pt>
                <c:pt idx="12">
                  <c:v>5.6124954029871429E-2</c:v>
                </c:pt>
                <c:pt idx="13">
                  <c:v>9.6361644651479395E-2</c:v>
                </c:pt>
                <c:pt idx="14">
                  <c:v>7.3051964053951937E-2</c:v>
                </c:pt>
                <c:pt idx="15">
                  <c:v>6.6114765252891811E-2</c:v>
                </c:pt>
                <c:pt idx="16">
                  <c:v>8.6505489676387187E-2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BC9-4645-9701-563349F83A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035807919"/>
        <c:axId val="2035806255"/>
      </c:barChart>
      <c:catAx>
        <c:axId val="203580791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o-RO"/>
          </a:p>
        </c:txPr>
        <c:crossAx val="2035806255"/>
        <c:crosses val="autoZero"/>
        <c:auto val="1"/>
        <c:lblAlgn val="ctr"/>
        <c:lblOffset val="100"/>
        <c:noMultiLvlLbl val="0"/>
      </c:catAx>
      <c:valAx>
        <c:axId val="203580625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o-RO"/>
          </a:p>
        </c:txPr>
        <c:crossAx val="203580791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o-RO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 lvl="0">
              <a:defRPr sz="1400" b="0" i="0">
                <a:solidFill>
                  <a:srgbClr val="757575"/>
                </a:solidFill>
                <a:latin typeface="+mn-lt"/>
              </a:defRPr>
            </a:pPr>
            <a:r>
              <a:rPr lang="ro-RO" sz="2000" b="0" i="0">
                <a:solidFill>
                  <a:srgbClr val="757575"/>
                </a:solidFill>
                <a:latin typeface="+mn-lt"/>
              </a:rPr>
              <a:t>Datoria publică a Republicii Moldova, miliarde Lei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A0!$A$2</c:f>
              <c:strCache>
                <c:ptCount val="1"/>
                <c:pt idx="0">
                  <c:v>TOTAL Datoria Publică</c:v>
                </c:pt>
              </c:strCache>
            </c:strRef>
          </c:tx>
          <c:spPr>
            <a:solidFill>
              <a:srgbClr val="ED7D31"/>
            </a:solidFill>
            <a:ln cmpd="sng">
              <a:solidFill>
                <a:srgbClr val="000000"/>
              </a:solidFill>
            </a:ln>
          </c:spPr>
          <c:invertIfNegative val="1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lvl="0">
                  <a:defRPr sz="1600" b="0" i="0">
                    <a:latin typeface="+mn-lt"/>
                  </a:defRPr>
                </a:pPr>
                <a:endParaRPr lang="ro-R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A0!$B$1:$K$1</c:f>
              <c:strCache>
                <c:ptCount val="10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  <c:pt idx="6">
                  <c:v>2023</c:v>
                </c:pt>
                <c:pt idx="7">
                  <c:v>2024</c:v>
                </c:pt>
                <c:pt idx="8">
                  <c:v>2025</c:v>
                </c:pt>
                <c:pt idx="9">
                  <c:v>2026/T1</c:v>
                </c:pt>
              </c:strCache>
            </c:strRef>
          </c:cat>
          <c:val>
            <c:numRef>
              <c:f>A0!$B$3:$K$3</c:f>
              <c:numCache>
                <c:formatCode>0.0</c:formatCode>
                <c:ptCount val="10"/>
                <c:pt idx="0">
                  <c:v>34.179175632480238</c:v>
                </c:pt>
                <c:pt idx="1">
                  <c:v>33.233681665465461</c:v>
                </c:pt>
                <c:pt idx="2">
                  <c:v>33.02691407782352</c:v>
                </c:pt>
                <c:pt idx="3">
                  <c:v>41.832089388457646</c:v>
                </c:pt>
                <c:pt idx="4">
                  <c:v>47.040708550164261</c:v>
                </c:pt>
                <c:pt idx="5">
                  <c:v>62.510818935512617</c:v>
                </c:pt>
                <c:pt idx="6">
                  <c:v>66.461625071951659</c:v>
                </c:pt>
                <c:pt idx="7">
                  <c:v>79.641549387845956</c:v>
                </c:pt>
                <c:pt idx="8">
                  <c:v>84.708207831470631</c:v>
                </c:pt>
                <c:pt idx="9">
                  <c:v>91.558868327354617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 cmpd="sng">
                    <a:solidFill>
                      <a:srgbClr val="000000"/>
                    </a:solidFill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0-AACD-44C0-BF61-A6851D44EC14}"/>
            </c:ext>
          </c:extLst>
        </c:ser>
        <c:ser>
          <c:idx val="1"/>
          <c:order val="1"/>
          <c:tx>
            <c:strRef>
              <c:f>A0!$A$3</c:f>
              <c:strCache>
                <c:ptCount val="1"/>
                <c:pt idx="0">
                  <c:v>Datoria publică externă</c:v>
                </c:pt>
              </c:strCache>
            </c:strRef>
          </c:tx>
          <c:spPr>
            <a:solidFill>
              <a:srgbClr val="A5A5A5"/>
            </a:solidFill>
            <a:ln cmpd="sng">
              <a:solidFill>
                <a:srgbClr val="000000"/>
              </a:solidFill>
            </a:ln>
          </c:spPr>
          <c:invertIfNegative val="1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lvl="0">
                  <a:defRPr sz="1600" b="0" i="0">
                    <a:latin typeface="+mn-lt"/>
                  </a:defRPr>
                </a:pPr>
                <a:endParaRPr lang="ro-R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A0!$B$1:$K$1</c:f>
              <c:strCache>
                <c:ptCount val="10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  <c:pt idx="6">
                  <c:v>2023</c:v>
                </c:pt>
                <c:pt idx="7">
                  <c:v>2024</c:v>
                </c:pt>
                <c:pt idx="8">
                  <c:v>2025</c:v>
                </c:pt>
                <c:pt idx="9">
                  <c:v>2026/T1</c:v>
                </c:pt>
              </c:strCache>
            </c:strRef>
          </c:cat>
          <c:val>
            <c:numRef>
              <c:f>A0!$B$4:$K$4</c:f>
              <c:numCache>
                <c:formatCode>0.0</c:formatCode>
                <c:ptCount val="10"/>
                <c:pt idx="0">
                  <c:v>24.272511480895002</c:v>
                </c:pt>
                <c:pt idx="1">
                  <c:v>24.647594371154</c:v>
                </c:pt>
                <c:pt idx="2">
                  <c:v>24.577876778944002</c:v>
                </c:pt>
                <c:pt idx="3">
                  <c:v>30.804239282091</c:v>
                </c:pt>
                <c:pt idx="4">
                  <c:v>34.78755315387</c:v>
                </c:pt>
                <c:pt idx="5">
                  <c:v>35.970105254731997</c:v>
                </c:pt>
                <c:pt idx="6">
                  <c:v>41.469694752966873</c:v>
                </c:pt>
                <c:pt idx="7">
                  <c:v>45.924037773956528</c:v>
                </c:pt>
                <c:pt idx="8">
                  <c:v>53.8274608515555</c:v>
                </c:pt>
                <c:pt idx="9">
                  <c:v>57.972636481106491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 cmpd="sng">
                    <a:solidFill>
                      <a:srgbClr val="000000"/>
                    </a:solidFill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1-AACD-44C0-BF61-A6851D44EC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15663478"/>
        <c:axId val="1816267263"/>
      </c:barChart>
      <c:lineChart>
        <c:grouping val="standard"/>
        <c:varyColors val="0"/>
        <c:ser>
          <c:idx val="2"/>
          <c:order val="2"/>
          <c:tx>
            <c:strRef>
              <c:f>A0!$A$4</c:f>
              <c:strCache>
                <c:ptCount val="1"/>
                <c:pt idx="0">
                  <c:v>Datoria publică internă</c:v>
                </c:pt>
              </c:strCache>
            </c:strRef>
          </c:tx>
          <c:spPr>
            <a:ln w="28575" cmpd="sng">
              <a:solidFill>
                <a:schemeClr val="accent1"/>
              </a:solidFill>
            </a:ln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lvl="0">
                  <a:defRPr sz="1800" b="0" i="0">
                    <a:latin typeface="+mn-lt"/>
                  </a:defRPr>
                </a:pPr>
                <a:endParaRPr lang="ro-RO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A0!$B$1:$K$1</c:f>
              <c:strCache>
                <c:ptCount val="10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  <c:pt idx="6">
                  <c:v>2023</c:v>
                </c:pt>
                <c:pt idx="7">
                  <c:v>2024</c:v>
                </c:pt>
                <c:pt idx="8">
                  <c:v>2025</c:v>
                </c:pt>
                <c:pt idx="9">
                  <c:v>2026/T1</c:v>
                </c:pt>
              </c:strCache>
            </c:strRef>
          </c:cat>
          <c:val>
            <c:numRef>
              <c:f>A0!$B$2:$K$2</c:f>
              <c:numCache>
                <c:formatCode>0.0</c:formatCode>
                <c:ptCount val="10"/>
                <c:pt idx="0">
                  <c:v>58.451687113375243</c:v>
                </c:pt>
                <c:pt idx="1">
                  <c:v>57.881276036619468</c:v>
                </c:pt>
                <c:pt idx="2">
                  <c:v>57.604790856767529</c:v>
                </c:pt>
                <c:pt idx="3">
                  <c:v>72.636328670548636</c:v>
                </c:pt>
                <c:pt idx="4">
                  <c:v>81.828261704034261</c:v>
                </c:pt>
                <c:pt idx="5">
                  <c:v>98.480924190244622</c:v>
                </c:pt>
                <c:pt idx="6">
                  <c:v>107.93131982491852</c:v>
                </c:pt>
                <c:pt idx="7">
                  <c:v>125.56558716180248</c:v>
                </c:pt>
                <c:pt idx="8">
                  <c:v>138.53566868302613</c:v>
                </c:pt>
                <c:pt idx="9">
                  <c:v>149.53150480846111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ACD-44C0-BF61-A6851D44EC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15663478"/>
        <c:axId val="1816267263"/>
      </c:lineChart>
      <c:catAx>
        <c:axId val="101566347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 lvl="0">
                  <a:defRPr b="0">
                    <a:solidFill>
                      <a:srgbClr val="000000"/>
                    </a:solidFill>
                    <a:latin typeface="+mn-lt"/>
                  </a:defRPr>
                </a:pPr>
                <a:endParaRPr lang="ro-RO"/>
              </a:p>
            </c:rich>
          </c:tx>
          <c:overlay val="0"/>
        </c:title>
        <c:numFmt formatCode="General" sourceLinked="1"/>
        <c:majorTickMark val="none"/>
        <c:minorTickMark val="none"/>
        <c:tickLblPos val="nextTo"/>
        <c:txPr>
          <a:bodyPr/>
          <a:lstStyle/>
          <a:p>
            <a:pPr lvl="0">
              <a:defRPr sz="1400" b="0" i="0">
                <a:solidFill>
                  <a:srgbClr val="000000"/>
                </a:solidFill>
                <a:latin typeface="+mn-lt"/>
              </a:defRPr>
            </a:pPr>
            <a:endParaRPr lang="ro-RO"/>
          </a:p>
        </c:txPr>
        <c:crossAx val="1816267263"/>
        <c:crosses val="autoZero"/>
        <c:auto val="1"/>
        <c:lblAlgn val="ctr"/>
        <c:lblOffset val="100"/>
        <c:noMultiLvlLbl val="1"/>
      </c:catAx>
      <c:valAx>
        <c:axId val="1816267263"/>
        <c:scaling>
          <c:orientation val="minMax"/>
        </c:scaling>
        <c:delete val="0"/>
        <c:axPos val="l"/>
        <c:majorGridlines>
          <c:spPr>
            <a:ln>
              <a:solidFill>
                <a:srgbClr val="B7B7B7"/>
              </a:solidFill>
            </a:ln>
          </c:spPr>
        </c:majorGridlines>
        <c:title>
          <c:tx>
            <c:rich>
              <a:bodyPr/>
              <a:lstStyle/>
              <a:p>
                <a:pPr lvl="0">
                  <a:defRPr b="0">
                    <a:solidFill>
                      <a:srgbClr val="000000"/>
                    </a:solidFill>
                    <a:latin typeface="+mn-lt"/>
                  </a:defRPr>
                </a:pPr>
                <a:endParaRPr lang="ro-RO"/>
              </a:p>
            </c:rich>
          </c:tx>
          <c:overlay val="0"/>
        </c:title>
        <c:numFmt formatCode="0.0" sourceLinked="1"/>
        <c:majorTickMark val="none"/>
        <c:minorTickMark val="none"/>
        <c:tickLblPos val="nextTo"/>
        <c:spPr>
          <a:ln/>
        </c:spPr>
        <c:txPr>
          <a:bodyPr/>
          <a:lstStyle/>
          <a:p>
            <a:pPr lvl="0">
              <a:defRPr sz="900" b="0" i="0">
                <a:solidFill>
                  <a:srgbClr val="000000"/>
                </a:solidFill>
                <a:latin typeface="+mn-lt"/>
              </a:defRPr>
            </a:pPr>
            <a:endParaRPr lang="ro-RO"/>
          </a:p>
        </c:txPr>
        <c:crossAx val="1015663478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4.9999967588640212E-2"/>
          <c:y val="0.8811492313460817"/>
          <c:w val="0.89999993517728039"/>
          <c:h val="5.5682644261304072E-2"/>
        </c:manualLayout>
      </c:layout>
      <c:overlay val="0"/>
      <c:txPr>
        <a:bodyPr/>
        <a:lstStyle/>
        <a:p>
          <a:pPr lvl="0">
            <a:defRPr sz="1400" b="0" i="0">
              <a:solidFill>
                <a:srgbClr val="1A1A1A"/>
              </a:solidFill>
              <a:latin typeface="+mn-lt"/>
            </a:defRPr>
          </a:pPr>
          <a:endParaRPr lang="ro-RO"/>
        </a:p>
      </c:txPr>
    </c:legend>
    <c:plotVisOnly val="1"/>
    <c:dispBlanksAs val="zero"/>
    <c:showDLblsOverMax val="1"/>
  </c:chart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o-RO" sz="2000"/>
              <a:t>Veniturile</a:t>
            </a:r>
            <a:r>
              <a:rPr lang="ro-RO" sz="2000" baseline="0"/>
              <a:t> Bugetului Public Național din granturi externe, milioane lei</a:t>
            </a:r>
            <a:endParaRPr lang="ro-RO" sz="200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o-RO"/>
        </a:p>
      </c:txPr>
    </c:title>
    <c:autoTitleDeleted val="0"/>
    <c:plotArea>
      <c:layout/>
      <c:barChart>
        <c:barDir val="col"/>
        <c:grouping val="clustered"/>
        <c:varyColors val="0"/>
        <c:ser>
          <c:idx val="1"/>
          <c:order val="1"/>
          <c:tx>
            <c:strRef>
              <c:f>'G1'!$A$4</c:f>
              <c:strCache>
                <c:ptCount val="1"/>
                <c:pt idx="0">
                  <c:v>Trimestrial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o-R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'G1'!$J$1:$AA$2</c:f>
              <c:multiLvlStrCache>
                <c:ptCount val="18"/>
                <c:lvl>
                  <c:pt idx="0">
                    <c:v>I</c:v>
                  </c:pt>
                  <c:pt idx="1">
                    <c:v>II</c:v>
                  </c:pt>
                  <c:pt idx="2">
                    <c:v>III</c:v>
                  </c:pt>
                  <c:pt idx="3">
                    <c:v>IV</c:v>
                  </c:pt>
                  <c:pt idx="4">
                    <c:v>I</c:v>
                  </c:pt>
                  <c:pt idx="5">
                    <c:v>II</c:v>
                  </c:pt>
                  <c:pt idx="6">
                    <c:v>III</c:v>
                  </c:pt>
                  <c:pt idx="7">
                    <c:v>IV</c:v>
                  </c:pt>
                  <c:pt idx="8">
                    <c:v>I</c:v>
                  </c:pt>
                  <c:pt idx="9">
                    <c:v>II</c:v>
                  </c:pt>
                  <c:pt idx="10">
                    <c:v>III</c:v>
                  </c:pt>
                  <c:pt idx="11">
                    <c:v>IV</c:v>
                  </c:pt>
                  <c:pt idx="12">
                    <c:v>I</c:v>
                  </c:pt>
                  <c:pt idx="13">
                    <c:v>II</c:v>
                  </c:pt>
                  <c:pt idx="14">
                    <c:v>III</c:v>
                  </c:pt>
                  <c:pt idx="15">
                    <c:v>IV</c:v>
                  </c:pt>
                  <c:pt idx="16">
                    <c:v>I</c:v>
                  </c:pt>
                  <c:pt idx="17">
                    <c:v>II</c:v>
                  </c:pt>
                </c:lvl>
                <c:lvl>
                  <c:pt idx="0">
                    <c:v>2022</c:v>
                  </c:pt>
                  <c:pt idx="4">
                    <c:v>2023</c:v>
                  </c:pt>
                  <c:pt idx="8">
                    <c:v>2024</c:v>
                  </c:pt>
                  <c:pt idx="12">
                    <c:v>2025</c:v>
                  </c:pt>
                  <c:pt idx="16">
                    <c:v>2026</c:v>
                  </c:pt>
                </c:lvl>
              </c:multiLvlStrCache>
            </c:multiLvlStrRef>
          </c:cat>
          <c:val>
            <c:numRef>
              <c:f>'G1'!$J$4:$AA$4</c:f>
              <c:numCache>
                <c:formatCode>#,##0</c:formatCode>
                <c:ptCount val="18"/>
                <c:pt idx="0">
                  <c:v>94.5</c:v>
                </c:pt>
                <c:pt idx="1">
                  <c:v>142.5</c:v>
                </c:pt>
                <c:pt idx="2">
                  <c:v>2106</c:v>
                </c:pt>
                <c:pt idx="3">
                  <c:v>2196.4000000000005</c:v>
                </c:pt>
                <c:pt idx="4">
                  <c:v>416.7</c:v>
                </c:pt>
                <c:pt idx="5">
                  <c:v>415.40000000000003</c:v>
                </c:pt>
                <c:pt idx="6">
                  <c:v>2536.5</c:v>
                </c:pt>
                <c:pt idx="7">
                  <c:v>1978.4</c:v>
                </c:pt>
                <c:pt idx="8">
                  <c:v>303.39999999999998</c:v>
                </c:pt>
                <c:pt idx="9">
                  <c:v>270.20000000000005</c:v>
                </c:pt>
                <c:pt idx="10">
                  <c:v>1541.5</c:v>
                </c:pt>
                <c:pt idx="11">
                  <c:v>477.20000000000027</c:v>
                </c:pt>
                <c:pt idx="12">
                  <c:v>991.7</c:v>
                </c:pt>
                <c:pt idx="13">
                  <c:v>1840.1000000000001</c:v>
                </c:pt>
                <c:pt idx="14">
                  <c:v>1476.0999999999995</c:v>
                </c:pt>
                <c:pt idx="15">
                  <c:v>361.40000000000055</c:v>
                </c:pt>
                <c:pt idx="16">
                  <c:v>158.6</c:v>
                </c:pt>
                <c:pt idx="17">
                  <c:v>254.70000000000002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517-4FE2-817D-156E780A63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1429524880"/>
        <c:axId val="1428549392"/>
      </c:barChart>
      <c:lineChart>
        <c:grouping val="standard"/>
        <c:varyColors val="0"/>
        <c:ser>
          <c:idx val="0"/>
          <c:order val="0"/>
          <c:tx>
            <c:strRef>
              <c:f>'G1'!$A$3</c:f>
              <c:strCache>
                <c:ptCount val="1"/>
                <c:pt idx="0">
                  <c:v>Granturi primite în valoare anuală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17"/>
              <c:layout>
                <c:manualLayout>
                  <c:x val="-6.277365618315052E-3"/>
                  <c:y val="3.588937425224673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517-4FE2-817D-156E780A631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o-RO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'G1'!$J$1:$AA$2</c:f>
              <c:multiLvlStrCache>
                <c:ptCount val="18"/>
                <c:lvl>
                  <c:pt idx="0">
                    <c:v>I</c:v>
                  </c:pt>
                  <c:pt idx="1">
                    <c:v>II</c:v>
                  </c:pt>
                  <c:pt idx="2">
                    <c:v>III</c:v>
                  </c:pt>
                  <c:pt idx="3">
                    <c:v>IV</c:v>
                  </c:pt>
                  <c:pt idx="4">
                    <c:v>I</c:v>
                  </c:pt>
                  <c:pt idx="5">
                    <c:v>II</c:v>
                  </c:pt>
                  <c:pt idx="6">
                    <c:v>III</c:v>
                  </c:pt>
                  <c:pt idx="7">
                    <c:v>IV</c:v>
                  </c:pt>
                  <c:pt idx="8">
                    <c:v>I</c:v>
                  </c:pt>
                  <c:pt idx="9">
                    <c:v>II</c:v>
                  </c:pt>
                  <c:pt idx="10">
                    <c:v>III</c:v>
                  </c:pt>
                  <c:pt idx="11">
                    <c:v>IV</c:v>
                  </c:pt>
                  <c:pt idx="12">
                    <c:v>I</c:v>
                  </c:pt>
                  <c:pt idx="13">
                    <c:v>II</c:v>
                  </c:pt>
                  <c:pt idx="14">
                    <c:v>III</c:v>
                  </c:pt>
                  <c:pt idx="15">
                    <c:v>IV</c:v>
                  </c:pt>
                  <c:pt idx="16">
                    <c:v>I</c:v>
                  </c:pt>
                  <c:pt idx="17">
                    <c:v>II</c:v>
                  </c:pt>
                </c:lvl>
                <c:lvl>
                  <c:pt idx="0">
                    <c:v>2022</c:v>
                  </c:pt>
                  <c:pt idx="4">
                    <c:v>2023</c:v>
                  </c:pt>
                  <c:pt idx="8">
                    <c:v>2024</c:v>
                  </c:pt>
                  <c:pt idx="12">
                    <c:v>2025</c:v>
                  </c:pt>
                  <c:pt idx="16">
                    <c:v>2026</c:v>
                  </c:pt>
                </c:lvl>
              </c:multiLvlStrCache>
            </c:multiLvlStrRef>
          </c:cat>
          <c:val>
            <c:numRef>
              <c:f>'G1'!$J$3:$AA$3</c:f>
              <c:numCache>
                <c:formatCode>#,##0</c:formatCode>
                <c:ptCount val="18"/>
                <c:pt idx="0">
                  <c:v>2310</c:v>
                </c:pt>
                <c:pt idx="1">
                  <c:v>2401.9</c:v>
                </c:pt>
                <c:pt idx="2">
                  <c:v>4475.3999999999996</c:v>
                </c:pt>
                <c:pt idx="3">
                  <c:v>4539.4000000000005</c:v>
                </c:pt>
                <c:pt idx="4">
                  <c:v>4861.6000000000004</c:v>
                </c:pt>
                <c:pt idx="5">
                  <c:v>5134.5</c:v>
                </c:pt>
                <c:pt idx="6">
                  <c:v>5565</c:v>
                </c:pt>
                <c:pt idx="7">
                  <c:v>5347</c:v>
                </c:pt>
                <c:pt idx="8">
                  <c:v>5233.7</c:v>
                </c:pt>
                <c:pt idx="9">
                  <c:v>5088.4999999999991</c:v>
                </c:pt>
                <c:pt idx="10">
                  <c:v>4093.5</c:v>
                </c:pt>
                <c:pt idx="11">
                  <c:v>2592.3000000000002</c:v>
                </c:pt>
                <c:pt idx="12">
                  <c:v>3280.6000000000004</c:v>
                </c:pt>
                <c:pt idx="13">
                  <c:v>4850.5000000000009</c:v>
                </c:pt>
                <c:pt idx="14">
                  <c:v>4785.1000000000004</c:v>
                </c:pt>
                <c:pt idx="15">
                  <c:v>4669.3</c:v>
                </c:pt>
                <c:pt idx="16">
                  <c:v>3836.2000000000003</c:v>
                </c:pt>
                <c:pt idx="17">
                  <c:v>2250.7999999999997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517-4FE2-817D-156E780A63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29524880"/>
        <c:axId val="1428549392"/>
      </c:lineChart>
      <c:catAx>
        <c:axId val="1429524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o-RO"/>
          </a:p>
        </c:txPr>
        <c:crossAx val="1428549392"/>
        <c:crosses val="autoZero"/>
        <c:auto val="1"/>
        <c:lblAlgn val="ctr"/>
        <c:lblOffset val="100"/>
        <c:noMultiLvlLbl val="0"/>
      </c:catAx>
      <c:valAx>
        <c:axId val="1428549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o-RO"/>
          </a:p>
        </c:txPr>
        <c:crossAx val="1429524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o-RO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o-RO"/>
    </a:p>
  </c:txPr>
  <c:externalData r:id="rId3">
    <c:autoUpdate val="0"/>
  </c:externalData>
  <c:userShapes r:id="rId4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 lvl="0">
              <a:defRPr sz="1400" b="0" i="0">
                <a:solidFill>
                  <a:srgbClr val="757575"/>
                </a:solidFill>
                <a:latin typeface="+mn-lt"/>
              </a:defRPr>
            </a:pPr>
            <a:r>
              <a:rPr lang="ro-RO" sz="2000" b="0" i="0">
                <a:solidFill>
                  <a:srgbClr val="757575"/>
                </a:solidFill>
                <a:latin typeface="+mn-lt"/>
              </a:rPr>
              <a:t>Granturi primite de bugetul de stat raportat la PIB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ln w="28575" cmpd="sng">
              <a:solidFill>
                <a:schemeClr val="accent1"/>
              </a:solidFill>
            </a:ln>
          </c:spPr>
          <c:invertIfNegative val="0"/>
          <c:dPt>
            <c:idx val="15"/>
            <c:invertIfNegative val="0"/>
            <c:bubble3D val="0"/>
            <c:spPr>
              <a:solidFill>
                <a:srgbClr val="00B050"/>
              </a:solidFill>
              <a:ln w="28575" cmpd="sng">
                <a:solidFill>
                  <a:srgbClr val="00B05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7E7C-40E2-AC59-CC070EDB432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lvl="0">
                  <a:defRPr sz="1400" b="0" i="0">
                    <a:latin typeface="+mn-lt"/>
                  </a:defRPr>
                </a:pPr>
                <a:endParaRPr lang="ro-R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trendline>
            <c:trendlineType val="movingAvg"/>
            <c:period val="5"/>
            <c:dispRSqr val="0"/>
            <c:dispEq val="0"/>
          </c:trendline>
          <c:cat>
            <c:strRef>
              <c:f>B!$B$1:$AC$1</c:f>
              <c:strCache>
                <c:ptCount val="28"/>
                <c:pt idx="0">
                  <c:v>1999</c:v>
                </c:pt>
                <c:pt idx="1">
                  <c:v>2000</c:v>
                </c:pt>
                <c:pt idx="2">
                  <c:v>2001</c:v>
                </c:pt>
                <c:pt idx="3">
                  <c:v>2002</c:v>
                </c:pt>
                <c:pt idx="4">
                  <c:v>2003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2007</c:v>
                </c:pt>
                <c:pt idx="9">
                  <c:v>2008</c:v>
                </c:pt>
                <c:pt idx="10">
                  <c:v>2009</c:v>
                </c:pt>
                <c:pt idx="11">
                  <c:v>2010</c:v>
                </c:pt>
                <c:pt idx="12">
                  <c:v>2011</c:v>
                </c:pt>
                <c:pt idx="13">
                  <c:v>2012</c:v>
                </c:pt>
                <c:pt idx="14">
                  <c:v>2013</c:v>
                </c:pt>
                <c:pt idx="15">
                  <c:v>2014</c:v>
                </c:pt>
                <c:pt idx="16">
                  <c:v>2015</c:v>
                </c:pt>
                <c:pt idx="17">
                  <c:v>2016</c:v>
                </c:pt>
                <c:pt idx="18">
                  <c:v>2017</c:v>
                </c:pt>
                <c:pt idx="19">
                  <c:v>2018</c:v>
                </c:pt>
                <c:pt idx="20">
                  <c:v>2019</c:v>
                </c:pt>
                <c:pt idx="21">
                  <c:v>2020</c:v>
                </c:pt>
                <c:pt idx="22">
                  <c:v>2021</c:v>
                </c:pt>
                <c:pt idx="23">
                  <c:v>2022</c:v>
                </c:pt>
                <c:pt idx="24">
                  <c:v>2023</c:v>
                </c:pt>
                <c:pt idx="25">
                  <c:v>2024</c:v>
                </c:pt>
                <c:pt idx="26">
                  <c:v>2025</c:v>
                </c:pt>
                <c:pt idx="27">
                  <c:v>2026/T2</c:v>
                </c:pt>
              </c:strCache>
            </c:strRef>
          </c:cat>
          <c:val>
            <c:numRef>
              <c:f>B!$B$3:$AC$3</c:f>
              <c:numCache>
                <c:formatCode>0.0%</c:formatCode>
                <c:ptCount val="28"/>
                <c:pt idx="0">
                  <c:v>3.3112706400507596E-3</c:v>
                </c:pt>
                <c:pt idx="1">
                  <c:v>1.7066638168169185E-2</c:v>
                </c:pt>
                <c:pt idx="2">
                  <c:v>1.5305856521452266E-2</c:v>
                </c:pt>
                <c:pt idx="3">
                  <c:v>5.7900701449707659E-3</c:v>
                </c:pt>
                <c:pt idx="4">
                  <c:v>2.6431158526919844E-3</c:v>
                </c:pt>
                <c:pt idx="5">
                  <c:v>3.9086186195664389E-3</c:v>
                </c:pt>
                <c:pt idx="6">
                  <c:v>1.2209221273982444E-2</c:v>
                </c:pt>
                <c:pt idx="7">
                  <c:v>7.0495913840095195E-3</c:v>
                </c:pt>
                <c:pt idx="8">
                  <c:v>1.8147254073965894E-2</c:v>
                </c:pt>
                <c:pt idx="9">
                  <c:v>1.6978286213410684E-2</c:v>
                </c:pt>
                <c:pt idx="10">
                  <c:v>1.883838674767813E-2</c:v>
                </c:pt>
                <c:pt idx="11">
                  <c:v>2.2170964937699215E-2</c:v>
                </c:pt>
                <c:pt idx="12">
                  <c:v>1.6815324025796521E-2</c:v>
                </c:pt>
                <c:pt idx="13">
                  <c:v>1.4999999999999999E-2</c:v>
                </c:pt>
                <c:pt idx="14">
                  <c:v>1.7131670752009907E-2</c:v>
                </c:pt>
                <c:pt idx="15">
                  <c:v>3.0314948832052262E-2</c:v>
                </c:pt>
                <c:pt idx="16">
                  <c:v>1.3403405738435995E-2</c:v>
                </c:pt>
                <c:pt idx="17">
                  <c:v>8.5377607810216711E-3</c:v>
                </c:pt>
                <c:pt idx="18">
                  <c:v>5.6406214187085272E-3</c:v>
                </c:pt>
                <c:pt idx="19">
                  <c:v>1.9040166927490872E-3</c:v>
                </c:pt>
                <c:pt idx="20">
                  <c:v>7.62783259320606E-3</c:v>
                </c:pt>
                <c:pt idx="21">
                  <c:v>3.1241551263180029E-3</c:v>
                </c:pt>
                <c:pt idx="22">
                  <c:v>1.0107393638992152E-2</c:v>
                </c:pt>
                <c:pt idx="23">
                  <c:v>1.6536976320582878E-2</c:v>
                </c:pt>
                <c:pt idx="24">
                  <c:v>1.7793677204658902E-2</c:v>
                </c:pt>
                <c:pt idx="25">
                  <c:v>8.0857766687461013E-3</c:v>
                </c:pt>
                <c:pt idx="26">
                  <c:v>1.3402123995407578E-2</c:v>
                </c:pt>
                <c:pt idx="27">
                  <c:v>5.9676564156945916E-3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E7C-40E2-AC59-CC070EDB43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5374774"/>
        <c:axId val="1472711278"/>
      </c:barChart>
      <c:catAx>
        <c:axId val="5537477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 lvl="0">
                  <a:defRPr b="0">
                    <a:solidFill>
                      <a:srgbClr val="000000"/>
                    </a:solidFill>
                    <a:latin typeface="+mn-lt"/>
                  </a:defRPr>
                </a:pPr>
                <a:endParaRPr lang="ro-RO"/>
              </a:p>
            </c:rich>
          </c:tx>
          <c:overlay val="0"/>
        </c:title>
        <c:numFmt formatCode="General" sourceLinked="1"/>
        <c:majorTickMark val="none"/>
        <c:minorTickMark val="none"/>
        <c:tickLblPos val="nextTo"/>
        <c:txPr>
          <a:bodyPr/>
          <a:lstStyle/>
          <a:p>
            <a:pPr lvl="0">
              <a:defRPr sz="1200" b="0" i="0">
                <a:solidFill>
                  <a:srgbClr val="000000"/>
                </a:solidFill>
                <a:latin typeface="+mn-lt"/>
              </a:defRPr>
            </a:pPr>
            <a:endParaRPr lang="ro-RO"/>
          </a:p>
        </c:txPr>
        <c:crossAx val="1472711278"/>
        <c:crosses val="autoZero"/>
        <c:auto val="1"/>
        <c:lblAlgn val="ctr"/>
        <c:lblOffset val="100"/>
        <c:noMultiLvlLbl val="1"/>
      </c:catAx>
      <c:valAx>
        <c:axId val="1472711278"/>
        <c:scaling>
          <c:orientation val="minMax"/>
        </c:scaling>
        <c:delete val="0"/>
        <c:axPos val="l"/>
        <c:majorGridlines>
          <c:spPr>
            <a:ln>
              <a:solidFill>
                <a:srgbClr val="B7B7B7"/>
              </a:solidFill>
            </a:ln>
          </c:spPr>
        </c:majorGridlines>
        <c:title>
          <c:tx>
            <c:rich>
              <a:bodyPr/>
              <a:lstStyle/>
              <a:p>
                <a:pPr lvl="0">
                  <a:defRPr b="0">
                    <a:solidFill>
                      <a:srgbClr val="000000"/>
                    </a:solidFill>
                    <a:latin typeface="+mn-lt"/>
                  </a:defRPr>
                </a:pPr>
                <a:endParaRPr lang="ro-RO"/>
              </a:p>
            </c:rich>
          </c:tx>
          <c:overlay val="0"/>
        </c:title>
        <c:numFmt formatCode="0.0%" sourceLinked="1"/>
        <c:majorTickMark val="none"/>
        <c:minorTickMark val="none"/>
        <c:tickLblPos val="nextTo"/>
        <c:spPr>
          <a:ln/>
        </c:spPr>
        <c:txPr>
          <a:bodyPr/>
          <a:lstStyle/>
          <a:p>
            <a:pPr lvl="0">
              <a:defRPr sz="900" b="0" i="0">
                <a:solidFill>
                  <a:srgbClr val="000000"/>
                </a:solidFill>
                <a:latin typeface="+mn-lt"/>
              </a:defRPr>
            </a:pPr>
            <a:endParaRPr lang="ro-RO"/>
          </a:p>
        </c:txPr>
        <c:crossAx val="55374774"/>
        <c:crosses val="autoZero"/>
        <c:crossBetween val="between"/>
      </c:valAx>
    </c:plotArea>
    <c:plotVisOnly val="1"/>
    <c:dispBlanksAs val="zero"/>
    <c:showDLblsOverMax val="1"/>
  </c:chart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o-RO" sz="2000" dirty="0"/>
              <a:t>Granturi primite de Moldova în 2025</a:t>
            </a:r>
          </a:p>
          <a:p>
            <a:pPr>
              <a:defRPr/>
            </a:pPr>
            <a:r>
              <a:rPr lang="ro-RO" sz="1600" dirty="0"/>
              <a:t>(suma totală 4,7 miliarde lei)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o-RO"/>
        </a:p>
      </c:txPr>
    </c:title>
    <c:autoTitleDeleted val="0"/>
    <c:plotArea>
      <c:layout>
        <c:manualLayout>
          <c:layoutTarget val="inner"/>
          <c:xMode val="edge"/>
          <c:yMode val="edge"/>
          <c:x val="0.3345045603649206"/>
          <c:y val="0.26039248144998284"/>
          <c:w val="0.37161164269548846"/>
          <c:h val="0.66125026221260286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6346-45F5-920C-F249A2F2B22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6346-45F5-920C-F249A2F2B229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6346-45F5-920C-F249A2F2B229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6346-45F5-920C-F249A2F2B229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6346-45F5-920C-F249A2F2B229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6346-45F5-920C-F249A2F2B229}"/>
              </c:ext>
            </c:extLst>
          </c:dPt>
          <c:dLbls>
            <c:dLbl>
              <c:idx val="0"/>
              <c:layout>
                <c:manualLayout>
                  <c:x val="7.4278134511231511E-2"/>
                  <c:y val="4.1303566579235361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346-45F5-920C-F249A2F2B229}"/>
                </c:ext>
              </c:extLst>
            </c:dLbl>
            <c:dLbl>
              <c:idx val="1"/>
              <c:layout>
                <c:manualLayout>
                  <c:x val="-9.0526476435563399E-2"/>
                  <c:y val="4.5433923237158898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346-45F5-920C-F249A2F2B229}"/>
                </c:ext>
              </c:extLst>
            </c:dLbl>
            <c:dLbl>
              <c:idx val="2"/>
              <c:layout>
                <c:manualLayout>
                  <c:x val="-9.9811243249467343E-2"/>
                  <c:y val="8.26071331584711E-3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6346-45F5-920C-F249A2F2B229}"/>
                </c:ext>
              </c:extLst>
            </c:dLbl>
            <c:dLbl>
              <c:idx val="3"/>
              <c:layout>
                <c:manualLayout>
                  <c:x val="-0.10909601006337127"/>
                  <c:y val="4.1303566579235368E-3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6346-45F5-920C-F249A2F2B229}"/>
                </c:ext>
              </c:extLst>
            </c:dLbl>
            <c:dLbl>
              <c:idx val="4"/>
              <c:layout>
                <c:manualLayout>
                  <c:x val="-3.8299663107353749E-2"/>
                  <c:y val="-7.2281241513661901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6346-45F5-920C-F249A2F2B229}"/>
                </c:ext>
              </c:extLst>
            </c:dLbl>
            <c:dLbl>
              <c:idx val="5"/>
              <c:layout>
                <c:manualLayout>
                  <c:x val="0.17524997361243683"/>
                  <c:y val="-2.8912496605464754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6346-45F5-920C-F249A2F2B22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o-RO"/>
              </a:p>
            </c:txPr>
            <c:dLblPos val="outEnd"/>
            <c:showLegendKey val="0"/>
            <c:showVal val="1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'UE2'!$A$3:$A$8</c:f>
              <c:strCache>
                <c:ptCount val="6"/>
                <c:pt idx="0">
                  <c:v>Comisia Europeană</c:v>
                </c:pt>
                <c:pt idx="1">
                  <c:v>Banca Germană KfW:</c:v>
                </c:pt>
                <c:pt idx="2">
                  <c:v>PNUD</c:v>
                </c:pt>
                <c:pt idx="3">
                  <c:v>Banca Mondială</c:v>
                </c:pt>
                <c:pt idx="4">
                  <c:v>UNICEF</c:v>
                </c:pt>
                <c:pt idx="5">
                  <c:v>Alți donatori</c:v>
                </c:pt>
              </c:strCache>
            </c:strRef>
          </c:cat>
          <c:val>
            <c:numRef>
              <c:f>'UE2'!$C$3:$C$8</c:f>
              <c:numCache>
                <c:formatCode>General</c:formatCode>
                <c:ptCount val="6"/>
                <c:pt idx="0">
                  <c:v>2463.5</c:v>
                </c:pt>
                <c:pt idx="1">
                  <c:v>687</c:v>
                </c:pt>
                <c:pt idx="2">
                  <c:v>507</c:v>
                </c:pt>
                <c:pt idx="3">
                  <c:v>325</c:v>
                </c:pt>
                <c:pt idx="4">
                  <c:v>67.3</c:v>
                </c:pt>
                <c:pt idx="5">
                  <c:v>131.80000000000018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6346-45F5-920C-F249A2F2B2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o-RO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o-RO" sz="2000" dirty="0"/>
              <a:t>Formarea Bugetului</a:t>
            </a:r>
            <a:r>
              <a:rPr lang="ro-RO" sz="2000" baseline="0" dirty="0"/>
              <a:t> Public Național din granturi, împrumuturi externe și împrumuturi interne ca pondere în PIB</a:t>
            </a:r>
            <a:endParaRPr lang="ro-RO" sz="2000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o-RO"/>
        </a:p>
      </c:txPr>
    </c:title>
    <c:autoTitleDeleted val="0"/>
    <c:plotArea>
      <c:layout>
        <c:manualLayout>
          <c:layoutTarget val="inner"/>
          <c:xMode val="edge"/>
          <c:yMode val="edge"/>
          <c:x val="7.0038085001986022E-2"/>
          <c:y val="0.18071569886677508"/>
          <c:w val="0.90820128196141658"/>
          <c:h val="0.6608777902762155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'G02'!$A$2</c:f>
              <c:strCache>
                <c:ptCount val="1"/>
                <c:pt idx="0">
                  <c:v>Granturi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o-R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'G02'!$B$1:$J$1</c:f>
              <c:strCache>
                <c:ptCount val="9"/>
                <c:pt idx="0">
                  <c:v>2014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  <c:pt idx="6">
                  <c:v>2024</c:v>
                </c:pt>
                <c:pt idx="7">
                  <c:v>2025</c:v>
                </c:pt>
                <c:pt idx="8">
                  <c:v>2026/T2</c:v>
                </c:pt>
              </c:strCache>
            </c:strRef>
          </c:cat>
          <c:val>
            <c:numRef>
              <c:f>'G02'!$B$2:$J$2</c:f>
              <c:numCache>
                <c:formatCode>General</c:formatCode>
                <c:ptCount val="9"/>
                <c:pt idx="0" formatCode="0.0%">
                  <c:v>3.0314948832052265E-2</c:v>
                </c:pt>
                <c:pt idx="2" formatCode="0.0%">
                  <c:v>3.2528262589243693E-3</c:v>
                </c:pt>
                <c:pt idx="3" formatCode="0.0%">
                  <c:v>1.0109045848822801E-2</c:v>
                </c:pt>
                <c:pt idx="4" formatCode="0.0%">
                  <c:v>1.6536976320582882E-2</c:v>
                </c:pt>
                <c:pt idx="5" formatCode="0.0%">
                  <c:v>1.7611989459815548E-2</c:v>
                </c:pt>
                <c:pt idx="6" formatCode="0.0%">
                  <c:v>8.0058678196417554E-3</c:v>
                </c:pt>
                <c:pt idx="7" formatCode="0.0%">
                  <c:v>1.3208022176963114E-2</c:v>
                </c:pt>
                <c:pt idx="8" formatCode="0.0%">
                  <c:v>7.7465535524920469E-4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44E-48D2-9FB3-1856270FF25C}"/>
            </c:ext>
          </c:extLst>
        </c:ser>
        <c:ser>
          <c:idx val="1"/>
          <c:order val="1"/>
          <c:tx>
            <c:strRef>
              <c:f>'G02'!$A$3</c:f>
              <c:strCache>
                <c:ptCount val="1"/>
                <c:pt idx="0">
                  <c:v>Împrumuturi Externe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o-R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'G02'!$B$1:$J$1</c:f>
              <c:strCache>
                <c:ptCount val="9"/>
                <c:pt idx="0">
                  <c:v>2014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  <c:pt idx="6">
                  <c:v>2024</c:v>
                </c:pt>
                <c:pt idx="7">
                  <c:v>2025</c:v>
                </c:pt>
                <c:pt idx="8">
                  <c:v>2026/T2</c:v>
                </c:pt>
              </c:strCache>
            </c:strRef>
          </c:cat>
          <c:val>
            <c:numRef>
              <c:f>'G02'!$B$3:$J$3</c:f>
              <c:numCache>
                <c:formatCode>General</c:formatCode>
                <c:ptCount val="9"/>
                <c:pt idx="0" formatCode="0.0%">
                  <c:v>1.0713054943737733E-2</c:v>
                </c:pt>
                <c:pt idx="2" formatCode="0.0%">
                  <c:v>3.677040463816876E-2</c:v>
                </c:pt>
                <c:pt idx="3" formatCode="0.0%">
                  <c:v>3.4281701776125571E-2</c:v>
                </c:pt>
                <c:pt idx="4" formatCode="0.0%">
                  <c:v>4.7939890710382523E-2</c:v>
                </c:pt>
                <c:pt idx="5" formatCode="0.0%">
                  <c:v>2.8370223978919626E-2</c:v>
                </c:pt>
                <c:pt idx="6" formatCode="0.0%">
                  <c:v>3.7721124150710314E-2</c:v>
                </c:pt>
                <c:pt idx="7" formatCode="0.0%">
                  <c:v>1.1808384249830281E-2</c:v>
                </c:pt>
                <c:pt idx="8" formatCode="0.0%">
                  <c:v>6.2550371155885463E-3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44E-48D2-9FB3-1856270FF25C}"/>
            </c:ext>
          </c:extLst>
        </c:ser>
        <c:ser>
          <c:idx val="2"/>
          <c:order val="2"/>
          <c:tx>
            <c:strRef>
              <c:f>'G02'!$A$4</c:f>
              <c:strCache>
                <c:ptCount val="1"/>
                <c:pt idx="0">
                  <c:v>Împrumuturi Interne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o-R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'G02'!$B$1:$J$1</c:f>
              <c:strCache>
                <c:ptCount val="9"/>
                <c:pt idx="0">
                  <c:v>2014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  <c:pt idx="6">
                  <c:v>2024</c:v>
                </c:pt>
                <c:pt idx="7">
                  <c:v>2025</c:v>
                </c:pt>
                <c:pt idx="8">
                  <c:v>2026/T2</c:v>
                </c:pt>
              </c:strCache>
            </c:strRef>
          </c:cat>
          <c:val>
            <c:numRef>
              <c:f>'G02'!$B$4:$J$4</c:f>
              <c:numCache>
                <c:formatCode>General</c:formatCode>
                <c:ptCount val="9"/>
                <c:pt idx="0" formatCode="0.0%">
                  <c:v>6.2195651848189273E-3</c:v>
                </c:pt>
                <c:pt idx="2" formatCode="0.0%">
                  <c:v>2.9454674717374101E-2</c:v>
                </c:pt>
                <c:pt idx="3" formatCode="0.0%">
                  <c:v>1.7114415530772413E-2</c:v>
                </c:pt>
                <c:pt idx="4" formatCode="0.0%">
                  <c:v>-8.7140255009107736E-4</c:v>
                </c:pt>
                <c:pt idx="5" formatCode="0.0%">
                  <c:v>2.1161396574440054E-2</c:v>
                </c:pt>
                <c:pt idx="6" formatCode="0.0%">
                  <c:v>1.5051266213712168E-2</c:v>
                </c:pt>
                <c:pt idx="7" formatCode="0.0%">
                  <c:v>1.8305329260013579E-2</c:v>
                </c:pt>
                <c:pt idx="8" formatCode="0.0%">
                  <c:v>2.1963414634146344E-2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44E-48D2-9FB3-1856270FF2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403924943"/>
        <c:axId val="156601391"/>
      </c:barChart>
      <c:catAx>
        <c:axId val="140392494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o-RO"/>
          </a:p>
        </c:txPr>
        <c:crossAx val="156601391"/>
        <c:crosses val="autoZero"/>
        <c:auto val="1"/>
        <c:lblAlgn val="ctr"/>
        <c:lblOffset val="100"/>
        <c:noMultiLvlLbl val="0"/>
      </c:catAx>
      <c:valAx>
        <c:axId val="15660139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o-RO"/>
          </a:p>
        </c:txPr>
        <c:crossAx val="140392494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o-R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o-RO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o-RO" sz="2000" dirty="0"/>
              <a:t>Anul</a:t>
            </a:r>
            <a:r>
              <a:rPr lang="ro-RO" sz="2000" baseline="0" dirty="0"/>
              <a:t> 2014</a:t>
            </a:r>
            <a:endParaRPr lang="ro-RO" sz="2000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o-RO"/>
        </a:p>
      </c:txPr>
    </c:title>
    <c:autoTitleDeleted val="0"/>
    <c:plotArea>
      <c:layout>
        <c:manualLayout>
          <c:layoutTarget val="inner"/>
          <c:xMode val="edge"/>
          <c:yMode val="edge"/>
          <c:x val="0.16243902860736212"/>
          <c:y val="0.2701545996132787"/>
          <c:w val="0.54623508110787988"/>
          <c:h val="0.54984783323877495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FF0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5027-495C-A6C9-3FA385B950D4}"/>
              </c:ext>
            </c:extLst>
          </c:dPt>
          <c:dPt>
            <c:idx val="1"/>
            <c:bubble3D val="0"/>
            <c:spPr>
              <a:solidFill>
                <a:srgbClr val="FFFF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5027-495C-A6C9-3FA385B950D4}"/>
              </c:ext>
            </c:extLst>
          </c:dPt>
          <c:dPt>
            <c:idx val="2"/>
            <c:bubble3D val="0"/>
            <c:spPr>
              <a:solidFill>
                <a:srgbClr val="00B05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5027-495C-A6C9-3FA385B950D4}"/>
              </c:ext>
            </c:extLst>
          </c:dPt>
          <c:dLbls>
            <c:dLbl>
              <c:idx val="0"/>
              <c:layout>
                <c:manualLayout>
                  <c:x val="5.489633594678222E-2"/>
                  <c:y val="-2.4025832878198268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o-RO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5382385586902156"/>
                      <c:h val="0.1774548016383726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5027-495C-A6C9-3FA385B950D4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o-R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5833509054230663"/>
                      <c:h val="0.178944403276820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5027-495C-A6C9-3FA385B950D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o-RO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'G02'!$A$8:$A$10</c:f>
              <c:strCache>
                <c:ptCount val="3"/>
                <c:pt idx="0">
                  <c:v>Împrumuturi Interne</c:v>
                </c:pt>
                <c:pt idx="1">
                  <c:v>Împrumuturi Externe</c:v>
                </c:pt>
                <c:pt idx="2">
                  <c:v>Granturi</c:v>
                </c:pt>
              </c:strCache>
            </c:strRef>
          </c:cat>
          <c:val>
            <c:numRef>
              <c:f>'G02'!$B$8:$B$10</c:f>
              <c:numCache>
                <c:formatCode>General</c:formatCode>
                <c:ptCount val="3"/>
                <c:pt idx="0">
                  <c:v>830.2</c:v>
                </c:pt>
                <c:pt idx="1">
                  <c:v>1430.0000000000002</c:v>
                </c:pt>
                <c:pt idx="2">
                  <c:v>4046.5000000000005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027-495C-A6C9-3FA385B950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o-RO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o-RO" sz="2000" dirty="0"/>
              <a:t>Anul</a:t>
            </a:r>
            <a:r>
              <a:rPr lang="ro-RO" sz="2000" baseline="0" dirty="0"/>
              <a:t> 2026/T2</a:t>
            </a:r>
            <a:endParaRPr lang="ro-RO" sz="2000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o-RO"/>
        </a:p>
      </c:txPr>
    </c:title>
    <c:autoTitleDeleted val="0"/>
    <c:plotArea>
      <c:layout>
        <c:manualLayout>
          <c:layoutTarget val="inner"/>
          <c:xMode val="edge"/>
          <c:yMode val="edge"/>
          <c:x val="0.24335088604931659"/>
          <c:y val="0.26558969136642102"/>
          <c:w val="0.53649341882733348"/>
          <c:h val="0.55571013646105538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FF0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52F-40B2-8262-1FA49FE7C4A1}"/>
              </c:ext>
            </c:extLst>
          </c:dPt>
          <c:dPt>
            <c:idx val="1"/>
            <c:bubble3D val="0"/>
            <c:spPr>
              <a:solidFill>
                <a:srgbClr val="FFFF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52F-40B2-8262-1FA49FE7C4A1}"/>
              </c:ext>
            </c:extLst>
          </c:dPt>
          <c:dPt>
            <c:idx val="2"/>
            <c:bubble3D val="0"/>
            <c:spPr>
              <a:solidFill>
                <a:srgbClr val="00B05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A52F-40B2-8262-1FA49FE7C4A1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o-R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5130640861641595"/>
                      <c:h val="0.1558315520479941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A52F-40B2-8262-1FA49FE7C4A1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o-RO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176157138692994"/>
                      <c:h val="0.1774548016383726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A52F-40B2-8262-1FA49FE7C4A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o-RO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'G02'!$A$8:$A$10</c:f>
              <c:strCache>
                <c:ptCount val="3"/>
                <c:pt idx="0">
                  <c:v>Împrumuturi Interne</c:v>
                </c:pt>
                <c:pt idx="1">
                  <c:v>Împrumuturi Externe</c:v>
                </c:pt>
                <c:pt idx="2">
                  <c:v>Granturi</c:v>
                </c:pt>
              </c:strCache>
            </c:strRef>
          </c:cat>
          <c:val>
            <c:numRef>
              <c:f>'G02'!$J$8:$J$10</c:f>
              <c:numCache>
                <c:formatCode>General</c:formatCode>
                <c:ptCount val="3"/>
                <c:pt idx="0">
                  <c:v>8284.6</c:v>
                </c:pt>
                <c:pt idx="1">
                  <c:v>2359.3999999999996</c:v>
                </c:pt>
                <c:pt idx="2">
                  <c:v>292.2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A52F-40B2-8262-1FA49FE7C4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o-RO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o-RO" sz="2000" dirty="0"/>
              <a:t>Suportul</a:t>
            </a:r>
            <a:r>
              <a:rPr lang="ro-RO" sz="2000" baseline="0" dirty="0"/>
              <a:t> financiar extern sub formă de granturi și împrumuturi pentru finanțarea bugetului public național, milioane lei</a:t>
            </a:r>
            <a:endParaRPr lang="ro-RO" sz="2000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o-R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Trim!$A$3</c:f>
              <c:strCache>
                <c:ptCount val="1"/>
                <c:pt idx="0">
                  <c:v>TOTAL finanțare externă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o-R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Trim!$AL$1:$AQ$2</c:f>
              <c:multiLvlStrCache>
                <c:ptCount val="6"/>
                <c:lvl>
                  <c:pt idx="0">
                    <c:v>I</c:v>
                  </c:pt>
                  <c:pt idx="1">
                    <c:v>II</c:v>
                  </c:pt>
                  <c:pt idx="2">
                    <c:v>III</c:v>
                  </c:pt>
                  <c:pt idx="3">
                    <c:v>IV</c:v>
                  </c:pt>
                  <c:pt idx="4">
                    <c:v>I</c:v>
                  </c:pt>
                  <c:pt idx="5">
                    <c:v>II</c:v>
                  </c:pt>
                </c:lvl>
                <c:lvl>
                  <c:pt idx="0">
                    <c:v>2025</c:v>
                  </c:pt>
                  <c:pt idx="4">
                    <c:v>2026</c:v>
                  </c:pt>
                </c:lvl>
              </c:multiLvlStrCache>
            </c:multiLvlStrRef>
          </c:cat>
          <c:val>
            <c:numRef>
              <c:f>Trim!$AL$3:$AQ$3</c:f>
              <c:numCache>
                <c:formatCode>#,##0</c:formatCode>
                <c:ptCount val="6"/>
                <c:pt idx="0">
                  <c:v>-253.59999999999991</c:v>
                </c:pt>
                <c:pt idx="1">
                  <c:v>4960.6000000000004</c:v>
                </c:pt>
                <c:pt idx="2">
                  <c:v>2837.4000000000015</c:v>
                </c:pt>
                <c:pt idx="3">
                  <c:v>1299.3999999999996</c:v>
                </c:pt>
                <c:pt idx="4">
                  <c:v>3219.1</c:v>
                </c:pt>
                <c:pt idx="5">
                  <c:v>-459.10000000000025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A52-4B19-9D37-FE93AEF81D56}"/>
            </c:ext>
          </c:extLst>
        </c:ser>
        <c:ser>
          <c:idx val="1"/>
          <c:order val="1"/>
          <c:tx>
            <c:strRef>
              <c:f>Trim!$A$4</c:f>
              <c:strCache>
                <c:ptCount val="1"/>
                <c:pt idx="0">
                  <c:v>Granturi primite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o-R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Trim!$AL$1:$AQ$2</c:f>
              <c:multiLvlStrCache>
                <c:ptCount val="6"/>
                <c:lvl>
                  <c:pt idx="0">
                    <c:v>I</c:v>
                  </c:pt>
                  <c:pt idx="1">
                    <c:v>II</c:v>
                  </c:pt>
                  <c:pt idx="2">
                    <c:v>III</c:v>
                  </c:pt>
                  <c:pt idx="3">
                    <c:v>IV</c:v>
                  </c:pt>
                  <c:pt idx="4">
                    <c:v>I</c:v>
                  </c:pt>
                  <c:pt idx="5">
                    <c:v>II</c:v>
                  </c:pt>
                </c:lvl>
                <c:lvl>
                  <c:pt idx="0">
                    <c:v>2025</c:v>
                  </c:pt>
                  <c:pt idx="4">
                    <c:v>2026</c:v>
                  </c:pt>
                </c:lvl>
              </c:multiLvlStrCache>
            </c:multiLvlStrRef>
          </c:cat>
          <c:val>
            <c:numRef>
              <c:f>Trim!$AL$4:$AQ$4</c:f>
              <c:numCache>
                <c:formatCode>#,##0</c:formatCode>
                <c:ptCount val="6"/>
                <c:pt idx="0">
                  <c:v>991.7</c:v>
                </c:pt>
                <c:pt idx="1">
                  <c:v>1840.1000000000001</c:v>
                </c:pt>
                <c:pt idx="2">
                  <c:v>1476.1000000000004</c:v>
                </c:pt>
                <c:pt idx="3">
                  <c:v>361.39999999999964</c:v>
                </c:pt>
                <c:pt idx="4">
                  <c:v>145.9</c:v>
                </c:pt>
                <c:pt idx="5">
                  <c:v>254.69999999999996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A52-4B19-9D37-FE93AEF81D56}"/>
            </c:ext>
          </c:extLst>
        </c:ser>
        <c:ser>
          <c:idx val="2"/>
          <c:order val="2"/>
          <c:tx>
            <c:strRef>
              <c:f>Trim!$A$5</c:f>
              <c:strCache>
                <c:ptCount val="1"/>
                <c:pt idx="0">
                  <c:v>Împrumuturi externe NETE</c:v>
                </c:pt>
              </c:strCache>
            </c:strRef>
          </c:tx>
          <c:spPr>
            <a:solidFill>
              <a:srgbClr val="FFFF00"/>
            </a:solidFill>
            <a:ln>
              <a:noFill/>
            </a:ln>
            <a:effectLst/>
          </c:spPr>
          <c:invertIfNegative val="0"/>
          <c:dLbls>
            <c:dLbl>
              <c:idx val="2"/>
              <c:layout>
                <c:manualLayout>
                  <c:x val="1.3806706471775801E-2"/>
                  <c:y val="-6.101813808196523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A52-4B19-9D37-FE93AEF81D5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o-R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Trim!$AL$1:$AQ$2</c:f>
              <c:multiLvlStrCache>
                <c:ptCount val="6"/>
                <c:lvl>
                  <c:pt idx="0">
                    <c:v>I</c:v>
                  </c:pt>
                  <c:pt idx="1">
                    <c:v>II</c:v>
                  </c:pt>
                  <c:pt idx="2">
                    <c:v>III</c:v>
                  </c:pt>
                  <c:pt idx="3">
                    <c:v>IV</c:v>
                  </c:pt>
                  <c:pt idx="4">
                    <c:v>I</c:v>
                  </c:pt>
                  <c:pt idx="5">
                    <c:v>II</c:v>
                  </c:pt>
                </c:lvl>
                <c:lvl>
                  <c:pt idx="0">
                    <c:v>2025</c:v>
                  </c:pt>
                  <c:pt idx="4">
                    <c:v>2026</c:v>
                  </c:pt>
                </c:lvl>
              </c:multiLvlStrCache>
            </c:multiLvlStrRef>
          </c:cat>
          <c:val>
            <c:numRef>
              <c:f>Trim!$AL$5:$AQ$5</c:f>
              <c:numCache>
                <c:formatCode>#,##0</c:formatCode>
                <c:ptCount val="6"/>
                <c:pt idx="0">
                  <c:v>-1245.3</c:v>
                </c:pt>
                <c:pt idx="1">
                  <c:v>3120.5</c:v>
                </c:pt>
                <c:pt idx="2">
                  <c:v>1361.3000000000011</c:v>
                </c:pt>
                <c:pt idx="3">
                  <c:v>938</c:v>
                </c:pt>
                <c:pt idx="4">
                  <c:v>3073.2</c:v>
                </c:pt>
                <c:pt idx="5">
                  <c:v>-713.80000000000018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A52-4B19-9D37-FE93AEF81D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1400230783"/>
        <c:axId val="1070787504"/>
      </c:barChart>
      <c:catAx>
        <c:axId val="140023078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o-RO"/>
          </a:p>
        </c:txPr>
        <c:crossAx val="1070787504"/>
        <c:crosses val="autoZero"/>
        <c:auto val="1"/>
        <c:lblAlgn val="ctr"/>
        <c:lblOffset val="100"/>
        <c:noMultiLvlLbl val="0"/>
      </c:catAx>
      <c:valAx>
        <c:axId val="1070787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o-RO"/>
          </a:p>
        </c:txPr>
        <c:crossAx val="140023078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o-RO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o-RO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o-RO" sz="2000"/>
              <a:t>Creșterea anuală a</a:t>
            </a:r>
            <a:r>
              <a:rPr lang="ro-RO" sz="2000" baseline="0"/>
              <a:t> datoriei </a:t>
            </a:r>
            <a:r>
              <a:rPr lang="en-US" sz="2000" baseline="0"/>
              <a:t>de stat</a:t>
            </a:r>
            <a:r>
              <a:rPr lang="ro-RO" sz="2000" baseline="0"/>
              <a:t>, miliarde lei</a:t>
            </a:r>
            <a:endParaRPr lang="ro-RO" sz="200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o-RO"/>
        </a:p>
      </c:txPr>
    </c:title>
    <c:autoTitleDeleted val="0"/>
    <c:plotArea>
      <c:layout/>
      <c:barChart>
        <c:barDir val="col"/>
        <c:grouping val="clustered"/>
        <c:varyColors val="0"/>
        <c:ser>
          <c:idx val="1"/>
          <c:order val="1"/>
          <c:tx>
            <c:strRef>
              <c:f>'A2'!$A$3</c:f>
              <c:strCache>
                <c:ptCount val="1"/>
                <c:pt idx="0">
                  <c:v>Externă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o-R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'A2'!$D$1:$J$1</c:f>
              <c:strCache>
                <c:ptCount val="7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  <c:pt idx="5">
                  <c:v>2025</c:v>
                </c:pt>
                <c:pt idx="6">
                  <c:v>2026/T2</c:v>
                </c:pt>
              </c:strCache>
            </c:strRef>
          </c:cat>
          <c:val>
            <c:numRef>
              <c:f>'A2'!$D$3:$J$3</c:f>
              <c:numCache>
                <c:formatCode>0.0</c:formatCode>
                <c:ptCount val="7"/>
                <c:pt idx="0">
                  <c:v>9.2589892783822272</c:v>
                </c:pt>
                <c:pt idx="1">
                  <c:v>5.8862159947434733</c:v>
                </c:pt>
                <c:pt idx="2">
                  <c:v>15.696345250346305</c:v>
                </c:pt>
                <c:pt idx="3">
                  <c:v>4.169316705574019</c:v>
                </c:pt>
                <c:pt idx="4">
                  <c:v>13.09581312345199</c:v>
                </c:pt>
                <c:pt idx="5">
                  <c:v>3.349395137216618</c:v>
                </c:pt>
                <c:pt idx="6">
                  <c:v>4.667028435080212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8E6-4371-9669-F87DA783AB80}"/>
            </c:ext>
          </c:extLst>
        </c:ser>
        <c:ser>
          <c:idx val="2"/>
          <c:order val="2"/>
          <c:tx>
            <c:strRef>
              <c:f>'A2'!$A$4</c:f>
              <c:strCache>
                <c:ptCount val="1"/>
                <c:pt idx="0">
                  <c:v>Internă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o-R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'A2'!$D$1:$J$1</c:f>
              <c:strCache>
                <c:ptCount val="7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  <c:pt idx="5">
                  <c:v>2025</c:v>
                </c:pt>
                <c:pt idx="6">
                  <c:v>2026/T2</c:v>
                </c:pt>
              </c:strCache>
            </c:strRef>
          </c:cat>
          <c:val>
            <c:numRef>
              <c:f>'A2'!$D$4:$J$4</c:f>
              <c:numCache>
                <c:formatCode>0.0</c:formatCode>
                <c:ptCount val="7"/>
                <c:pt idx="0">
                  <c:v>6.0674047688899932</c:v>
                </c:pt>
                <c:pt idx="1">
                  <c:v>4.0457607000000024</c:v>
                </c:pt>
                <c:pt idx="2">
                  <c:v>1.2109894000000025</c:v>
                </c:pt>
                <c:pt idx="3">
                  <c:v>5.1737486000000033</c:v>
                </c:pt>
                <c:pt idx="4">
                  <c:v>4.295061199999985</c:v>
                </c:pt>
                <c:pt idx="5">
                  <c:v>8.0336466999999985</c:v>
                </c:pt>
                <c:pt idx="6">
                  <c:v>5.3492485000000158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8E6-4371-9669-F87DA783AB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255470111"/>
        <c:axId val="255470591"/>
      </c:barChart>
      <c:lineChart>
        <c:grouping val="standard"/>
        <c:varyColors val="0"/>
        <c:ser>
          <c:idx val="0"/>
          <c:order val="0"/>
          <c:tx>
            <c:strRef>
              <c:f>'A2'!$A$2</c:f>
              <c:strCache>
                <c:ptCount val="1"/>
                <c:pt idx="0">
                  <c:v>Creșterea TOTALĂ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o-RO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'A2'!$D$1:$J$1</c:f>
              <c:strCache>
                <c:ptCount val="7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  <c:pt idx="5">
                  <c:v>2025</c:v>
                </c:pt>
                <c:pt idx="6">
                  <c:v>2026/T2</c:v>
                </c:pt>
              </c:strCache>
            </c:strRef>
          </c:cat>
          <c:val>
            <c:numRef>
              <c:f>'A2'!$D$2:$J$2</c:f>
              <c:numCache>
                <c:formatCode>0.0</c:formatCode>
                <c:ptCount val="7"/>
                <c:pt idx="0">
                  <c:v>15.326394047272224</c:v>
                </c:pt>
                <c:pt idx="1">
                  <c:v>9.9319766947434829</c:v>
                </c:pt>
                <c:pt idx="2">
                  <c:v>16.9073346503463</c:v>
                </c:pt>
                <c:pt idx="3">
                  <c:v>9.3430653055740152</c:v>
                </c:pt>
                <c:pt idx="4">
                  <c:v>17.390874323451982</c:v>
                </c:pt>
                <c:pt idx="5">
                  <c:v>11.383041837216624</c:v>
                </c:pt>
                <c:pt idx="6">
                  <c:v>10.016276935080214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8E6-4371-9669-F87DA783AB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55470111"/>
        <c:axId val="255470591"/>
      </c:lineChart>
      <c:catAx>
        <c:axId val="25547011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o-RO"/>
          </a:p>
        </c:txPr>
        <c:crossAx val="255470591"/>
        <c:crosses val="autoZero"/>
        <c:auto val="1"/>
        <c:lblAlgn val="ctr"/>
        <c:lblOffset val="100"/>
        <c:noMultiLvlLbl val="0"/>
      </c:catAx>
      <c:valAx>
        <c:axId val="25547059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o-RO"/>
          </a:p>
        </c:txPr>
        <c:crossAx val="25547011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o-RO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o-RO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o-RO" sz="2000"/>
              <a:t>Modificarea soldului la Împrumuturile externe pe creditori, milioane USD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o-RO"/>
        </a:p>
      </c:txPr>
    </c:title>
    <c:autoTitleDeleted val="0"/>
    <c:plotArea>
      <c:layout/>
      <c:barChart>
        <c:barDir val="col"/>
        <c:grouping val="clustered"/>
        <c:varyColors val="0"/>
        <c:ser>
          <c:idx val="1"/>
          <c:order val="1"/>
          <c:tx>
            <c:strRef>
              <c:f>'C2'!$A$3</c:f>
              <c:strCache>
                <c:ptCount val="1"/>
                <c:pt idx="0">
                  <c:v>Uniunea Europeană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o-R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'C2'!$B$1:$H$1</c:f>
              <c:strCache>
                <c:ptCount val="7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  <c:pt idx="5">
                  <c:v>2025</c:v>
                </c:pt>
                <c:pt idx="6">
                  <c:v>2026/T2</c:v>
                </c:pt>
              </c:strCache>
            </c:strRef>
          </c:cat>
          <c:val>
            <c:numRef>
              <c:f>'C2'!$B$3:$H$3</c:f>
              <c:numCache>
                <c:formatCode>0</c:formatCode>
                <c:ptCount val="7"/>
                <c:pt idx="0">
                  <c:v>88.068579329000002</c:v>
                </c:pt>
                <c:pt idx="1">
                  <c:v>48.076773043999999</c:v>
                </c:pt>
                <c:pt idx="2">
                  <c:v>27.626922983000011</c:v>
                </c:pt>
                <c:pt idx="3">
                  <c:v>108.54986413499996</c:v>
                </c:pt>
                <c:pt idx="4">
                  <c:v>81.49287401200003</c:v>
                </c:pt>
                <c:pt idx="5">
                  <c:v>387.38760089199997</c:v>
                </c:pt>
                <c:pt idx="6">
                  <c:v>174.06654838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FB6-40D9-BB9E-4F6D99AF8A52}"/>
            </c:ext>
          </c:extLst>
        </c:ser>
        <c:ser>
          <c:idx val="2"/>
          <c:order val="2"/>
          <c:tx>
            <c:strRef>
              <c:f>'C2'!$A$4</c:f>
              <c:strCache>
                <c:ptCount val="1"/>
                <c:pt idx="0">
                  <c:v>FMI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o-R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'C2'!$B$1:$H$1</c:f>
              <c:strCache>
                <c:ptCount val="7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  <c:pt idx="5">
                  <c:v>2025</c:v>
                </c:pt>
                <c:pt idx="6">
                  <c:v>2026/T2</c:v>
                </c:pt>
              </c:strCache>
            </c:strRef>
          </c:cat>
          <c:val>
            <c:numRef>
              <c:f>'C2'!$B$4:$H$4</c:f>
              <c:numCache>
                <c:formatCode>0</c:formatCode>
                <c:ptCount val="7"/>
                <c:pt idx="0">
                  <c:v>250.733750324</c:v>
                </c:pt>
                <c:pt idx="1">
                  <c:v>211.84413847199994</c:v>
                </c:pt>
                <c:pt idx="2">
                  <c:v>204.10806391900002</c:v>
                </c:pt>
                <c:pt idx="3">
                  <c:v>177.84084260200012</c:v>
                </c:pt>
                <c:pt idx="4">
                  <c:v>198.20290459099985</c:v>
                </c:pt>
                <c:pt idx="5">
                  <c:v>15.835609344000101</c:v>
                </c:pt>
                <c:pt idx="6">
                  <c:v>-35.503040657000064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FB6-40D9-BB9E-4F6D99AF8A52}"/>
            </c:ext>
          </c:extLst>
        </c:ser>
        <c:ser>
          <c:idx val="3"/>
          <c:order val="3"/>
          <c:tx>
            <c:strRef>
              <c:f>'C2'!$A$5</c:f>
              <c:strCache>
                <c:ptCount val="1"/>
                <c:pt idx="0">
                  <c:v>Alți creditori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o-R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'C2'!$B$1:$H$1</c:f>
              <c:strCache>
                <c:ptCount val="7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  <c:pt idx="5">
                  <c:v>2025</c:v>
                </c:pt>
                <c:pt idx="6">
                  <c:v>2026/T2</c:v>
                </c:pt>
              </c:strCache>
            </c:strRef>
          </c:cat>
          <c:val>
            <c:numRef>
              <c:f>'C2'!$B$5:$H$5</c:f>
              <c:numCache>
                <c:formatCode>0</c:formatCode>
                <c:ptCount val="7"/>
                <c:pt idx="0">
                  <c:v>198.52979683499998</c:v>
                </c:pt>
                <c:pt idx="1">
                  <c:v>4.7658625340002345</c:v>
                </c:pt>
                <c:pt idx="2">
                  <c:v>402.77982974999992</c:v>
                </c:pt>
                <c:pt idx="3">
                  <c:v>269.20095508200018</c:v>
                </c:pt>
                <c:pt idx="4">
                  <c:v>214.38393044900019</c:v>
                </c:pt>
                <c:pt idx="5">
                  <c:v>217.09773254199939</c:v>
                </c:pt>
                <c:pt idx="6">
                  <c:v>-112.49047766900003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FB6-40D9-BB9E-4F6D99AF8A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1585371807"/>
        <c:axId val="156519791"/>
      </c:barChart>
      <c:lineChart>
        <c:grouping val="standard"/>
        <c:varyColors val="0"/>
        <c:ser>
          <c:idx val="0"/>
          <c:order val="0"/>
          <c:tx>
            <c:strRef>
              <c:f>'C2'!$A$2</c:f>
              <c:strCache>
                <c:ptCount val="1"/>
                <c:pt idx="0">
                  <c:v>TOTAL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o-RO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'C2'!$B$1:$H$1</c:f>
              <c:strCache>
                <c:ptCount val="7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  <c:pt idx="5">
                  <c:v>2025</c:v>
                </c:pt>
                <c:pt idx="6">
                  <c:v>2026/T2</c:v>
                </c:pt>
              </c:strCache>
            </c:strRef>
          </c:cat>
          <c:val>
            <c:numRef>
              <c:f>'C2'!$B$2:$H$2</c:f>
              <c:numCache>
                <c:formatCode>0</c:formatCode>
                <c:ptCount val="7"/>
                <c:pt idx="0">
                  <c:v>537.33212648799997</c:v>
                </c:pt>
                <c:pt idx="1">
                  <c:v>264.68677405000017</c:v>
                </c:pt>
                <c:pt idx="2">
                  <c:v>634.51481665199992</c:v>
                </c:pt>
                <c:pt idx="3">
                  <c:v>555.59166181900025</c:v>
                </c:pt>
                <c:pt idx="4">
                  <c:v>494.07970905200006</c:v>
                </c:pt>
                <c:pt idx="5">
                  <c:v>620.32094277799945</c:v>
                </c:pt>
                <c:pt idx="6">
                  <c:v>26.073030053999901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FB6-40D9-BB9E-4F6D99AF8A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85371807"/>
        <c:axId val="156519791"/>
      </c:lineChart>
      <c:catAx>
        <c:axId val="158537180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o-RO"/>
          </a:p>
        </c:txPr>
        <c:crossAx val="156519791"/>
        <c:crosses val="autoZero"/>
        <c:auto val="1"/>
        <c:lblAlgn val="ctr"/>
        <c:lblOffset val="100"/>
        <c:noMultiLvlLbl val="0"/>
      </c:catAx>
      <c:valAx>
        <c:axId val="15651979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o-RO"/>
          </a:p>
        </c:txPr>
        <c:crossAx val="158537180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o-RO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o-RO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o-RO" sz="2000"/>
              <a:t>Ponderea FMI și UE în totalul datoriilor</a:t>
            </a:r>
            <a:r>
              <a:rPr lang="ro-RO" sz="2000" baseline="0"/>
              <a:t> externe ale Moldovei</a:t>
            </a:r>
            <a:endParaRPr lang="ro-RO" sz="200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o-RO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'A1'!$A$2</c:f>
              <c:strCache>
                <c:ptCount val="1"/>
                <c:pt idx="0">
                  <c:v>FMI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o-RO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'A1'!$B$1:$K$1</c:f>
              <c:strCache>
                <c:ptCount val="10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  <c:pt idx="6">
                  <c:v>2023</c:v>
                </c:pt>
                <c:pt idx="7">
                  <c:v>2024</c:v>
                </c:pt>
                <c:pt idx="8">
                  <c:v>2025</c:v>
                </c:pt>
                <c:pt idx="9">
                  <c:v>2026/T2</c:v>
                </c:pt>
              </c:strCache>
            </c:strRef>
          </c:cat>
          <c:val>
            <c:numRef>
              <c:f>'A1'!$B$2:$K$2</c:f>
              <c:numCache>
                <c:formatCode>0.0%</c:formatCode>
                <c:ptCount val="10"/>
                <c:pt idx="0">
                  <c:v>0.17435396630207117</c:v>
                </c:pt>
                <c:pt idx="1">
                  <c:v>0.16355295798048192</c:v>
                </c:pt>
                <c:pt idx="2">
                  <c:v>0.16255004973727727</c:v>
                </c:pt>
                <c:pt idx="3">
                  <c:v>0.23544604928957716</c:v>
                </c:pt>
                <c:pt idx="4">
                  <c:v>0.2951102342801899</c:v>
                </c:pt>
                <c:pt idx="5">
                  <c:v>0.30047740742582768</c:v>
                </c:pt>
                <c:pt idx="6">
                  <c:v>0.30342585936720107</c:v>
                </c:pt>
                <c:pt idx="7">
                  <c:v>0.3149492470593715</c:v>
                </c:pt>
                <c:pt idx="8">
                  <c:v>0.27762883588082177</c:v>
                </c:pt>
                <c:pt idx="9">
                  <c:v>0.26879186003222894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CD3-40E8-8CB7-C9D51BF529B7}"/>
            </c:ext>
          </c:extLst>
        </c:ser>
        <c:ser>
          <c:idx val="1"/>
          <c:order val="1"/>
          <c:tx>
            <c:strRef>
              <c:f>'A1'!$A$3</c:f>
              <c:strCache>
                <c:ptCount val="1"/>
                <c:pt idx="0">
                  <c:v>UE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o-RO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'A1'!$B$1:$K$1</c:f>
              <c:strCache>
                <c:ptCount val="10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  <c:pt idx="6">
                  <c:v>2023</c:v>
                </c:pt>
                <c:pt idx="7">
                  <c:v>2024</c:v>
                </c:pt>
                <c:pt idx="8">
                  <c:v>2025</c:v>
                </c:pt>
                <c:pt idx="9">
                  <c:v>2026/T2</c:v>
                </c:pt>
              </c:strCache>
            </c:strRef>
          </c:cat>
          <c:val>
            <c:numRef>
              <c:f>'A1'!$B$3:$K$3</c:f>
              <c:numCache>
                <c:formatCode>General</c:formatCode>
                <c:ptCount val="10"/>
                <c:pt idx="2" formatCode="0.0%">
                  <c:v>1.313538897083092E-2</c:v>
                </c:pt>
                <c:pt idx="3" formatCode="0.0%">
                  <c:v>4.9277921200144709E-2</c:v>
                </c:pt>
                <c:pt idx="4" formatCode="0.0%">
                  <c:v>6.3257210123993893E-2</c:v>
                </c:pt>
                <c:pt idx="5" formatCode="0.0%">
                  <c:v>5.9273691973372192E-2</c:v>
                </c:pt>
                <c:pt idx="6" formatCode="0.0%">
                  <c:v>7.9731911295773839E-2</c:v>
                </c:pt>
                <c:pt idx="7" formatCode="0.0%">
                  <c:v>8.9778697424343953E-2</c:v>
                </c:pt>
                <c:pt idx="8" formatCode="0.0%">
                  <c:v>0.15872959583665724</c:v>
                </c:pt>
                <c:pt idx="9" formatCode="0.0%">
                  <c:v>0.19386274971392439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CD3-40E8-8CB7-C9D51BF529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362837407"/>
        <c:axId val="1362835487"/>
      </c:lineChart>
      <c:catAx>
        <c:axId val="136283740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o-RO"/>
          </a:p>
        </c:txPr>
        <c:crossAx val="1362835487"/>
        <c:crosses val="autoZero"/>
        <c:auto val="1"/>
        <c:lblAlgn val="ctr"/>
        <c:lblOffset val="100"/>
        <c:noMultiLvlLbl val="0"/>
      </c:catAx>
      <c:valAx>
        <c:axId val="136283548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o-RO"/>
          </a:p>
        </c:txPr>
        <c:crossAx val="136283740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o-R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o-RO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o-RO" sz="2000" dirty="0"/>
              <a:t>Finanțarea</a:t>
            </a:r>
            <a:r>
              <a:rPr lang="ro-RO" sz="2000" baseline="0" dirty="0"/>
              <a:t> Moldovei de către Uniunea Europeană sub formă de împrumuturi, milioane USD</a:t>
            </a:r>
            <a:endParaRPr lang="ro-RO" sz="2000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o-RO"/>
        </a:p>
      </c:txPr>
    </c:title>
    <c:autoTitleDeleted val="0"/>
    <c:plotArea>
      <c:layout/>
      <c:barChart>
        <c:barDir val="col"/>
        <c:grouping val="clustered"/>
        <c:varyColors val="0"/>
        <c:ser>
          <c:idx val="1"/>
          <c:order val="1"/>
          <c:tx>
            <c:strRef>
              <c:f>'UE1'!$A$3</c:f>
              <c:strCache>
                <c:ptCount val="1"/>
                <c:pt idx="0">
                  <c:v>Modificarea anuală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FD0-4327-9C38-4E182845924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o-R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'UE1'!$B$1:$I$1</c:f>
              <c:strCache>
                <c:ptCount val="8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  <c:pt idx="7">
                  <c:v>2026/T2</c:v>
                </c:pt>
              </c:strCache>
            </c:strRef>
          </c:cat>
          <c:val>
            <c:numRef>
              <c:f>'UE1'!$B$3:$I$3</c:f>
              <c:numCache>
                <c:formatCode>0.0</c:formatCode>
                <c:ptCount val="8"/>
                <c:pt idx="0">
                  <c:v>22.383827349000001</c:v>
                </c:pt>
                <c:pt idx="1">
                  <c:v>88.068579329000002</c:v>
                </c:pt>
                <c:pt idx="2">
                  <c:v>48.076773044000007</c:v>
                </c:pt>
                <c:pt idx="3">
                  <c:v>27.626922983000014</c:v>
                </c:pt>
                <c:pt idx="4">
                  <c:v>108.54986413499995</c:v>
                </c:pt>
                <c:pt idx="5">
                  <c:v>81.492874012000016</c:v>
                </c:pt>
                <c:pt idx="6">
                  <c:v>387.38760089200002</c:v>
                </c:pt>
                <c:pt idx="7">
                  <c:v>174.06654837999997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FD0-4327-9C38-4E18284592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1116177200"/>
        <c:axId val="1116172880"/>
      </c:barChart>
      <c:lineChart>
        <c:grouping val="standard"/>
        <c:varyColors val="0"/>
        <c:ser>
          <c:idx val="0"/>
          <c:order val="0"/>
          <c:tx>
            <c:strRef>
              <c:f>'UE1'!$A$2</c:f>
              <c:strCache>
                <c:ptCount val="1"/>
                <c:pt idx="0">
                  <c:v>Soldul curent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o-RO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'UE1'!$B$1:$I$1</c:f>
              <c:strCache>
                <c:ptCount val="8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  <c:pt idx="7">
                  <c:v>2026/T2</c:v>
                </c:pt>
              </c:strCache>
            </c:strRef>
          </c:cat>
          <c:val>
            <c:numRef>
              <c:f>'UE1'!$B$2:$I$2</c:f>
              <c:numCache>
                <c:formatCode>0.0</c:formatCode>
                <c:ptCount val="8"/>
                <c:pt idx="0">
                  <c:v>22.383827349000001</c:v>
                </c:pt>
                <c:pt idx="1">
                  <c:v>110.452406678</c:v>
                </c:pt>
                <c:pt idx="2">
                  <c:v>158.52917972200001</c:v>
                </c:pt>
                <c:pt idx="3">
                  <c:v>186.15610270500002</c:v>
                </c:pt>
                <c:pt idx="4">
                  <c:v>294.70596683999997</c:v>
                </c:pt>
                <c:pt idx="5">
                  <c:v>376.19884085199999</c:v>
                </c:pt>
                <c:pt idx="6">
                  <c:v>763.58644174400001</c:v>
                </c:pt>
                <c:pt idx="7">
                  <c:v>937.65299012399998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FD0-4327-9C38-4E18284592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16177200"/>
        <c:axId val="1116172880"/>
      </c:lineChart>
      <c:catAx>
        <c:axId val="1116177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o-RO"/>
          </a:p>
        </c:txPr>
        <c:crossAx val="1116172880"/>
        <c:crosses val="autoZero"/>
        <c:auto val="1"/>
        <c:lblAlgn val="ctr"/>
        <c:lblOffset val="100"/>
        <c:noMultiLvlLbl val="0"/>
      </c:catAx>
      <c:valAx>
        <c:axId val="1116172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o-RO"/>
          </a:p>
        </c:txPr>
        <c:crossAx val="1116177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o-RO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o-RO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o-RO" sz="1800"/>
              <a:t>TOP-10 cei mai mari creditori ai Republicii Moldova în ultimii 5 ani, milioane USD </a:t>
            </a:r>
          </a:p>
          <a:p>
            <a:pPr>
              <a:defRPr/>
            </a:pPr>
            <a:r>
              <a:rPr lang="ro-RO" sz="1600"/>
              <a:t>(pentru perioada 2021-2026/T2 suma împrumuturilor 2,6 miliarde USD)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o-RO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o-R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'C'!$A$2:$A$17</c:f>
              <c:strCache>
                <c:ptCount val="16"/>
                <c:pt idx="0">
                  <c:v>Alți 10 finanțatori, suma agregată</c:v>
                </c:pt>
                <c:pt idx="1">
                  <c:v>...</c:v>
                </c:pt>
                <c:pt idx="2">
                  <c:v>Guvernul României</c:v>
                </c:pt>
                <c:pt idx="3">
                  <c:v>UniCredit Bank Austria</c:v>
                </c:pt>
                <c:pt idx="4">
                  <c:v>The Commodity Credit Corporation</c:v>
                </c:pt>
                <c:pt idx="5">
                  <c:v>...</c:v>
                </c:pt>
                <c:pt idx="6">
                  <c:v>Guvernul Poloniei</c:v>
                </c:pt>
                <c:pt idx="7">
                  <c:v>Banca Europeană pentru Investiții</c:v>
                </c:pt>
                <c:pt idx="8">
                  <c:v>Agenția Japoneză de Cooperare Internațională</c:v>
                </c:pt>
                <c:pt idx="9">
                  <c:v>Guvernul Canadei</c:v>
                </c:pt>
                <c:pt idx="10">
                  <c:v>Banca Europeană pentru Reconstrucție și Dezvoltare</c:v>
                </c:pt>
                <c:pt idx="11">
                  <c:v>Asociația Internațională pentru Dezvoltare</c:v>
                </c:pt>
                <c:pt idx="12">
                  <c:v>Agenţia Franceză pentru Dezvoltare </c:v>
                </c:pt>
                <c:pt idx="13">
                  <c:v>Banca Internațională pentru Reconstrucție și Dezvoltare</c:v>
                </c:pt>
                <c:pt idx="14">
                  <c:v>Fondul Monetar Internațional</c:v>
                </c:pt>
                <c:pt idx="15">
                  <c:v>Uniunea Europeană</c:v>
                </c:pt>
              </c:strCache>
            </c:strRef>
          </c:cat>
          <c:val>
            <c:numRef>
              <c:f>'C'!$B$2:$B$17</c:f>
              <c:numCache>
                <c:formatCode>General</c:formatCode>
                <c:ptCount val="16"/>
                <c:pt idx="0" formatCode="0.0">
                  <c:v>-15.4</c:v>
                </c:pt>
                <c:pt idx="2" formatCode="0.0">
                  <c:v>-42.953713707999995</c:v>
                </c:pt>
                <c:pt idx="3" formatCode="0.0">
                  <c:v>-13.623509667999997</c:v>
                </c:pt>
                <c:pt idx="4" formatCode="0.0">
                  <c:v>-10.03881344</c:v>
                </c:pt>
                <c:pt idx="6" formatCode="0.0">
                  <c:v>22.686603346999998</c:v>
                </c:pt>
                <c:pt idx="7" formatCode="0.0">
                  <c:v>67.357617472000001</c:v>
                </c:pt>
                <c:pt idx="8" formatCode="0.0">
                  <c:v>69.938916409000001</c:v>
                </c:pt>
                <c:pt idx="9" formatCode="0.0">
                  <c:v>84.552694586999991</c:v>
                </c:pt>
                <c:pt idx="10" formatCode="0.0">
                  <c:v>104.74967115800001</c:v>
                </c:pt>
                <c:pt idx="11" formatCode="0.0">
                  <c:v>224.15801141599988</c:v>
                </c:pt>
                <c:pt idx="12" formatCode="0.0">
                  <c:v>234.161106964</c:v>
                </c:pt>
                <c:pt idx="13" formatCode="0.0">
                  <c:v>270.15152243099999</c:v>
                </c:pt>
                <c:pt idx="14" formatCode="0.0">
                  <c:v>772.32851827099989</c:v>
                </c:pt>
                <c:pt idx="15" formatCode="0.0">
                  <c:v>827.200583446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51C-41B9-BAAA-A16473F7DB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513065199"/>
        <c:axId val="156698351"/>
      </c:barChart>
      <c:catAx>
        <c:axId val="1513065199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o-RO"/>
          </a:p>
        </c:txPr>
        <c:crossAx val="156698351"/>
        <c:crosses val="autoZero"/>
        <c:auto val="1"/>
        <c:lblAlgn val="ctr"/>
        <c:lblOffset val="100"/>
        <c:noMultiLvlLbl val="0"/>
      </c:catAx>
      <c:valAx>
        <c:axId val="156698351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o-RO"/>
          </a:p>
        </c:txPr>
        <c:crossAx val="151306519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o-RO"/>
    </a:p>
  </c:txPr>
  <c:externalData r:id="rId3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000" dirty="0" err="1"/>
              <a:t>Investiții</a:t>
            </a:r>
            <a:r>
              <a:rPr lang="en-US" sz="2000" dirty="0"/>
              <a:t> </a:t>
            </a:r>
            <a:r>
              <a:rPr lang="en-US" sz="2000" dirty="0" err="1"/>
              <a:t>capitale</a:t>
            </a:r>
            <a:r>
              <a:rPr lang="en-US" sz="2000" dirty="0"/>
              <a:t>, </a:t>
            </a:r>
            <a:r>
              <a:rPr lang="en-US" sz="2000" dirty="0" err="1"/>
              <a:t>miliarde</a:t>
            </a:r>
            <a:r>
              <a:rPr lang="en-US" sz="2000" dirty="0"/>
              <a:t> lei</a:t>
            </a:r>
            <a:endParaRPr lang="ro-RO" sz="2000" dirty="0"/>
          </a:p>
          <a:p>
            <a:pPr>
              <a:defRPr/>
            </a:pPr>
            <a:r>
              <a:rPr lang="ro-RO" dirty="0"/>
              <a:t>(În baza rapoartelor de executare a Bugetului Public Național și proiectelor de buget, inclusiv pentru anul 2026)</a:t>
            </a: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o-R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A!$A$2</c:f>
              <c:strCache>
                <c:ptCount val="1"/>
                <c:pt idx="0">
                  <c:v>Investiții capitale, miliarde lei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o-R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A!$B$1:$R$1</c:f>
              <c:strCache>
                <c:ptCount val="17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  <c:pt idx="14">
                  <c:v>2024</c:v>
                </c:pt>
                <c:pt idx="15">
                  <c:v>2025 scontat</c:v>
                </c:pt>
                <c:pt idx="16">
                  <c:v>2026 prognozat</c:v>
                </c:pt>
              </c:strCache>
            </c:strRef>
          </c:cat>
          <c:val>
            <c:numRef>
              <c:f>A!$B$2:$R$2</c:f>
              <c:numCache>
                <c:formatCode>0.0</c:formatCode>
                <c:ptCount val="17"/>
                <c:pt idx="0">
                  <c:v>0.68153999999999992</c:v>
                </c:pt>
                <c:pt idx="1">
                  <c:v>0.6273200000000001</c:v>
                </c:pt>
                <c:pt idx="2">
                  <c:v>1.273118</c:v>
                </c:pt>
                <c:pt idx="3">
                  <c:v>1.8088065999999998</c:v>
                </c:pt>
                <c:pt idx="4">
                  <c:v>2.7666999999999997</c:v>
                </c:pt>
                <c:pt idx="5">
                  <c:v>2.7509000000000001</c:v>
                </c:pt>
                <c:pt idx="6">
                  <c:v>1.4952000000000001</c:v>
                </c:pt>
                <c:pt idx="7">
                  <c:v>1.3140999999999998</c:v>
                </c:pt>
                <c:pt idx="8">
                  <c:v>1.4225000000000001</c:v>
                </c:pt>
                <c:pt idx="9">
                  <c:v>1.8180999999999998</c:v>
                </c:pt>
                <c:pt idx="10">
                  <c:v>2.0522</c:v>
                </c:pt>
                <c:pt idx="11">
                  <c:v>2.2841</c:v>
                </c:pt>
                <c:pt idx="12">
                  <c:v>3.3701999999999996</c:v>
                </c:pt>
                <c:pt idx="13">
                  <c:v>4.0777000000000001</c:v>
                </c:pt>
                <c:pt idx="14">
                  <c:v>3.1650999999999998</c:v>
                </c:pt>
                <c:pt idx="15">
                  <c:v>3.4254000000000002</c:v>
                </c:pt>
                <c:pt idx="16">
                  <c:v>5.1663999999999994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48D-4AA8-B87B-C6408885D3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034379823"/>
        <c:axId val="1034355343"/>
      </c:barChart>
      <c:catAx>
        <c:axId val="103437982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o-RO"/>
          </a:p>
        </c:txPr>
        <c:crossAx val="1034355343"/>
        <c:crosses val="autoZero"/>
        <c:auto val="1"/>
        <c:lblAlgn val="ctr"/>
        <c:lblOffset val="100"/>
        <c:noMultiLvlLbl val="0"/>
      </c:catAx>
      <c:valAx>
        <c:axId val="103435534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o-RO"/>
          </a:p>
        </c:txPr>
        <c:crossAx val="103437982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o-RO"/>
    </a:p>
  </c:txPr>
  <c:externalData r:id="rId3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o-RO" sz="2000" dirty="0"/>
              <a:t>Investițiile capitale din Republica</a:t>
            </a:r>
            <a:r>
              <a:rPr lang="ro-RO" sz="2000" baseline="0" dirty="0"/>
              <a:t> Moldova raportate la PIB</a:t>
            </a:r>
            <a:endParaRPr lang="ro-RO" sz="2000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o-R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o-R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A!$B$1:$R$1</c:f>
              <c:strCache>
                <c:ptCount val="17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  <c:pt idx="14">
                  <c:v>2024</c:v>
                </c:pt>
                <c:pt idx="15">
                  <c:v>2025 scontat</c:v>
                </c:pt>
                <c:pt idx="16">
                  <c:v>2026 prognozat</c:v>
                </c:pt>
              </c:strCache>
            </c:strRef>
          </c:cat>
          <c:val>
            <c:numRef>
              <c:f>A!$B$6:$R$6</c:f>
              <c:numCache>
                <c:formatCode>0.0%</c:formatCode>
                <c:ptCount val="17"/>
                <c:pt idx="0">
                  <c:v>7.8996232975948981E-3</c:v>
                </c:pt>
                <c:pt idx="1">
                  <c:v>6.3511283447905817E-3</c:v>
                </c:pt>
                <c:pt idx="2">
                  <c:v>1.2069757299962078E-2</c:v>
                </c:pt>
                <c:pt idx="3">
                  <c:v>1.5132278115666802E-2</c:v>
                </c:pt>
                <c:pt idx="4">
                  <c:v>2.0727139239747679E-2</c:v>
                </c:pt>
                <c:pt idx="5">
                  <c:v>1.8873581514057935E-2</c:v>
                </c:pt>
                <c:pt idx="6">
                  <c:v>9.2976401455088144E-3</c:v>
                </c:pt>
                <c:pt idx="7">
                  <c:v>7.3462245850593405E-3</c:v>
                </c:pt>
                <c:pt idx="8">
                  <c:v>7.3972958918356738E-3</c:v>
                </c:pt>
                <c:pt idx="9">
                  <c:v>8.6535395218444635E-3</c:v>
                </c:pt>
                <c:pt idx="10">
                  <c:v>1.0274665304855457E-2</c:v>
                </c:pt>
                <c:pt idx="11">
                  <c:v>9.4345311854605544E-3</c:v>
                </c:pt>
                <c:pt idx="12">
                  <c:v>1.2277595628415299E-2</c:v>
                </c:pt>
                <c:pt idx="13">
                  <c:v>1.3569717138103161E-2</c:v>
                </c:pt>
                <c:pt idx="14">
                  <c:v>9.8724266999376149E-3</c:v>
                </c:pt>
                <c:pt idx="15">
                  <c:v>9.8318025258323782E-3</c:v>
                </c:pt>
                <c:pt idx="16">
                  <c:v>1.3560104986876639E-2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16E-4ED9-987A-5BBDB664D7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64125584"/>
        <c:axId val="764135184"/>
      </c:barChart>
      <c:catAx>
        <c:axId val="764125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o-RO"/>
          </a:p>
        </c:txPr>
        <c:crossAx val="764135184"/>
        <c:crosses val="autoZero"/>
        <c:auto val="1"/>
        <c:lblAlgn val="ctr"/>
        <c:lblOffset val="100"/>
        <c:noMultiLvlLbl val="0"/>
      </c:catAx>
      <c:valAx>
        <c:axId val="764135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o-RO"/>
          </a:p>
        </c:txPr>
        <c:crossAx val="7641255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o-RO"/>
    </a:p>
  </c:txPr>
  <c:externalData r:id="rId3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o-RO" sz="2000" dirty="0"/>
              <a:t>Pachete și</a:t>
            </a:r>
            <a:r>
              <a:rPr lang="ro-RO" sz="2000" baseline="0" dirty="0"/>
              <a:t> colete mici primite de peste hotare de către moldoveni, milioane</a:t>
            </a:r>
            <a:endParaRPr lang="ro-RO" sz="2000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o-RO"/>
        </a:p>
      </c:txPr>
    </c:title>
    <c:autoTitleDeleted val="0"/>
    <c:plotArea>
      <c:layout/>
      <c:barChart>
        <c:barDir val="col"/>
        <c:grouping val="clustered"/>
        <c:varyColors val="0"/>
        <c:ser>
          <c:idx val="2"/>
          <c:order val="0"/>
          <c:tx>
            <c:strRef>
              <c:f>A0!$A$4</c:f>
              <c:strCache>
                <c:ptCount val="1"/>
                <c:pt idx="0">
                  <c:v>Internațional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o-R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A0!$B$1:$H$1</c:f>
              <c:strCache>
                <c:ptCount val="7"/>
                <c:pt idx="0">
                  <c:v>2020e</c:v>
                </c:pt>
                <c:pt idx="1">
                  <c:v>2021e</c:v>
                </c:pt>
                <c:pt idx="2">
                  <c:v>2022e</c:v>
                </c:pt>
                <c:pt idx="3">
                  <c:v>2023</c:v>
                </c:pt>
                <c:pt idx="4">
                  <c:v>2024</c:v>
                </c:pt>
                <c:pt idx="5">
                  <c:v>2025</c:v>
                </c:pt>
                <c:pt idx="6">
                  <c:v>2026/T1e</c:v>
                </c:pt>
              </c:strCache>
            </c:strRef>
          </c:cat>
          <c:val>
            <c:numRef>
              <c:f>A0!$B$4:$H$4</c:f>
              <c:numCache>
                <c:formatCode>0.0</c:formatCode>
                <c:ptCount val="7"/>
                <c:pt idx="0">
                  <c:v>4.6111111111111116</c:v>
                </c:pt>
                <c:pt idx="1">
                  <c:v>6.1578947368421053</c:v>
                </c:pt>
                <c:pt idx="2">
                  <c:v>6.3</c:v>
                </c:pt>
                <c:pt idx="3">
                  <c:v>6.8733000000000004</c:v>
                </c:pt>
                <c:pt idx="4">
                  <c:v>9.6756000000000011</c:v>
                </c:pt>
                <c:pt idx="5">
                  <c:v>11.948</c:v>
                </c:pt>
                <c:pt idx="6">
                  <c:v>12.132446627362455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2CA-4B18-A3DC-286404230D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372032751"/>
        <c:axId val="1372036591"/>
      </c:barChart>
      <c:catAx>
        <c:axId val="137203275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o-RO"/>
          </a:p>
        </c:txPr>
        <c:crossAx val="1372036591"/>
        <c:crosses val="autoZero"/>
        <c:auto val="1"/>
        <c:lblAlgn val="ctr"/>
        <c:lblOffset val="100"/>
        <c:noMultiLvlLbl val="0"/>
      </c:catAx>
      <c:valAx>
        <c:axId val="137203659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o-RO"/>
          </a:p>
        </c:txPr>
        <c:crossAx val="137203275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o-RO"/>
    </a:p>
  </c:txPr>
  <c:externalData r:id="rId3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o-RO" sz="2000" dirty="0"/>
              <a:t>Procurările on-line de peste hotare, miliarde lei</a:t>
            </a:r>
          </a:p>
          <a:p>
            <a:pPr>
              <a:defRPr/>
            </a:pPr>
            <a:r>
              <a:rPr lang="ro-RO" dirty="0"/>
              <a:t>(în 2026 </a:t>
            </a:r>
            <a:r>
              <a:rPr lang="ro-RO" dirty="0" err="1"/>
              <a:t>divertisment&amp;aplicații</a:t>
            </a:r>
            <a:r>
              <a:rPr lang="ro-RO" baseline="0" dirty="0"/>
              <a:t> </a:t>
            </a:r>
            <a:r>
              <a:rPr lang="ro-RO" dirty="0"/>
              <a:t> 2,4 miliarde lei)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o-RO"/>
        </a:p>
      </c:txPr>
    </c:title>
    <c:autoTitleDeleted val="0"/>
    <c:plotArea>
      <c:layout/>
      <c:barChart>
        <c:barDir val="col"/>
        <c:grouping val="clustered"/>
        <c:varyColors val="0"/>
        <c:ser>
          <c:idx val="1"/>
          <c:order val="1"/>
          <c:tx>
            <c:strRef>
              <c:f>C0!$A$4</c:f>
              <c:strCache>
                <c:ptCount val="1"/>
                <c:pt idx="0">
                  <c:v>Trimestrial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o-R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C0!$B$1:$P$2</c:f>
              <c:multiLvlStrCache>
                <c:ptCount val="15"/>
                <c:lvl>
                  <c:pt idx="10">
                    <c:v>I</c:v>
                  </c:pt>
                  <c:pt idx="11">
                    <c:v>II</c:v>
                  </c:pt>
                  <c:pt idx="12">
                    <c:v>III</c:v>
                  </c:pt>
                  <c:pt idx="13">
                    <c:v>IV</c:v>
                  </c:pt>
                  <c:pt idx="14">
                    <c:v>I</c:v>
                  </c:pt>
                </c:lvl>
                <c:lvl>
                  <c:pt idx="0">
                    <c:v>2015</c:v>
                  </c:pt>
                  <c:pt idx="1">
                    <c:v>2016</c:v>
                  </c:pt>
                  <c:pt idx="2">
                    <c:v>2017</c:v>
                  </c:pt>
                  <c:pt idx="3">
                    <c:v>2018</c:v>
                  </c:pt>
                  <c:pt idx="4">
                    <c:v>2019</c:v>
                  </c:pt>
                  <c:pt idx="5">
                    <c:v>2020</c:v>
                  </c:pt>
                  <c:pt idx="6">
                    <c:v>2021</c:v>
                  </c:pt>
                  <c:pt idx="7">
                    <c:v>2022</c:v>
                  </c:pt>
                  <c:pt idx="8">
                    <c:v>2023</c:v>
                  </c:pt>
                  <c:pt idx="9">
                    <c:v>2024</c:v>
                  </c:pt>
                  <c:pt idx="10">
                    <c:v>2025 est.</c:v>
                  </c:pt>
                  <c:pt idx="14">
                    <c:v>2026</c:v>
                  </c:pt>
                </c:lvl>
              </c:multiLvlStrCache>
            </c:multiLvlStrRef>
          </c:cat>
          <c:val>
            <c:numRef>
              <c:f>C0!$B$4:$P$4</c:f>
              <c:numCache>
                <c:formatCode>General</c:formatCode>
                <c:ptCount val="15"/>
                <c:pt idx="10" formatCode="0.0">
                  <c:v>3.2</c:v>
                </c:pt>
                <c:pt idx="11" formatCode="0.0">
                  <c:v>3.4</c:v>
                </c:pt>
                <c:pt idx="12" formatCode="0.0">
                  <c:v>3.7</c:v>
                </c:pt>
                <c:pt idx="13" formatCode="0.0">
                  <c:v>3.95</c:v>
                </c:pt>
                <c:pt idx="14" formatCode="0.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72F-445A-9AE1-74E6E53681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124588927"/>
        <c:axId val="124590367"/>
      </c:barChart>
      <c:lineChart>
        <c:grouping val="standard"/>
        <c:varyColors val="0"/>
        <c:ser>
          <c:idx val="0"/>
          <c:order val="0"/>
          <c:tx>
            <c:strRef>
              <c:f>C0!$A$3</c:f>
              <c:strCache>
                <c:ptCount val="1"/>
                <c:pt idx="0">
                  <c:v>Valoarea anuală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o-RO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C0!$B$1:$P$2</c:f>
              <c:multiLvlStrCache>
                <c:ptCount val="15"/>
                <c:lvl>
                  <c:pt idx="10">
                    <c:v>I</c:v>
                  </c:pt>
                  <c:pt idx="11">
                    <c:v>II</c:v>
                  </c:pt>
                  <c:pt idx="12">
                    <c:v>III</c:v>
                  </c:pt>
                  <c:pt idx="13">
                    <c:v>IV</c:v>
                  </c:pt>
                  <c:pt idx="14">
                    <c:v>I</c:v>
                  </c:pt>
                </c:lvl>
                <c:lvl>
                  <c:pt idx="0">
                    <c:v>2015</c:v>
                  </c:pt>
                  <c:pt idx="1">
                    <c:v>2016</c:v>
                  </c:pt>
                  <c:pt idx="2">
                    <c:v>2017</c:v>
                  </c:pt>
                  <c:pt idx="3">
                    <c:v>2018</c:v>
                  </c:pt>
                  <c:pt idx="4">
                    <c:v>2019</c:v>
                  </c:pt>
                  <c:pt idx="5">
                    <c:v>2020</c:v>
                  </c:pt>
                  <c:pt idx="6">
                    <c:v>2021</c:v>
                  </c:pt>
                  <c:pt idx="7">
                    <c:v>2022</c:v>
                  </c:pt>
                  <c:pt idx="8">
                    <c:v>2023</c:v>
                  </c:pt>
                  <c:pt idx="9">
                    <c:v>2024</c:v>
                  </c:pt>
                  <c:pt idx="10">
                    <c:v>2025 est.</c:v>
                  </c:pt>
                  <c:pt idx="14">
                    <c:v>2026</c:v>
                  </c:pt>
                </c:lvl>
              </c:multiLvlStrCache>
            </c:multiLvlStrRef>
          </c:cat>
          <c:val>
            <c:numRef>
              <c:f>C0!$B$3:$P$3</c:f>
              <c:numCache>
                <c:formatCode>0.0</c:formatCode>
                <c:ptCount val="15"/>
                <c:pt idx="0">
                  <c:v>1.4</c:v>
                </c:pt>
                <c:pt idx="1">
                  <c:v>1.85</c:v>
                </c:pt>
                <c:pt idx="2">
                  <c:v>2.2200000000000002</c:v>
                </c:pt>
                <c:pt idx="3">
                  <c:v>3</c:v>
                </c:pt>
                <c:pt idx="4">
                  <c:v>3.9</c:v>
                </c:pt>
                <c:pt idx="5">
                  <c:v>3.6</c:v>
                </c:pt>
                <c:pt idx="6">
                  <c:v>5</c:v>
                </c:pt>
                <c:pt idx="7">
                  <c:v>6.2</c:v>
                </c:pt>
                <c:pt idx="8">
                  <c:v>7</c:v>
                </c:pt>
                <c:pt idx="9">
                  <c:v>10</c:v>
                </c:pt>
                <c:pt idx="10">
                  <c:v>11.2</c:v>
                </c:pt>
                <c:pt idx="11">
                  <c:v>12.3</c:v>
                </c:pt>
                <c:pt idx="12">
                  <c:v>13.400000000000002</c:v>
                </c:pt>
                <c:pt idx="13">
                  <c:v>14.25</c:v>
                </c:pt>
                <c:pt idx="14">
                  <c:v>15.05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72F-445A-9AE1-74E6E53681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4588927"/>
        <c:axId val="124590367"/>
      </c:lineChart>
      <c:catAx>
        <c:axId val="12458892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o-RO"/>
          </a:p>
        </c:txPr>
        <c:crossAx val="124590367"/>
        <c:crosses val="autoZero"/>
        <c:auto val="1"/>
        <c:lblAlgn val="ctr"/>
        <c:lblOffset val="100"/>
        <c:noMultiLvlLbl val="0"/>
      </c:catAx>
      <c:valAx>
        <c:axId val="12459036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o-RO"/>
          </a:p>
        </c:txPr>
        <c:crossAx val="12458892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o-RO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o-RO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0.04573</cdr:x>
      <cdr:y>0.51504</cdr:y>
    </cdr:from>
    <cdr:to>
      <cdr:x>1</cdr:x>
      <cdr:y>0.51504</cdr:y>
    </cdr:to>
    <cdr:cxnSp macro="">
      <cdr:nvCxnSpPr>
        <cdr:cNvPr id="3" name="Conector drept 2">
          <a:extLst xmlns:a="http://schemas.openxmlformats.org/drawingml/2006/main">
            <a:ext uri="{FF2B5EF4-FFF2-40B4-BE49-F238E27FC236}">
              <a16:creationId xmlns:a16="http://schemas.microsoft.com/office/drawing/2014/main" id="{84637D51-1F89-1930-53ED-AA75BEC9496D}"/>
            </a:ext>
          </a:extLst>
        </cdr:cNvPr>
        <cdr:cNvCxnSpPr/>
      </cdr:nvCxnSpPr>
      <cdr:spPr>
        <a:xfrm xmlns:a="http://schemas.openxmlformats.org/drawingml/2006/main">
          <a:off x="495252" y="2614757"/>
          <a:ext cx="10334672" cy="0"/>
        </a:xfrm>
        <a:prstGeom xmlns:a="http://schemas.openxmlformats.org/drawingml/2006/main" prst="line">
          <a:avLst/>
        </a:prstGeom>
        <a:ln xmlns:a="http://schemas.openxmlformats.org/drawingml/2006/main" w="19050">
          <a:prstDash val="dash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0.56316</cdr:x>
      <cdr:y>0.43694</cdr:y>
    </cdr:from>
    <cdr:to>
      <cdr:x>0.60499</cdr:x>
      <cdr:y>0.72747</cdr:y>
    </cdr:to>
    <cdr:sp macro="" textlink="">
      <cdr:nvSpPr>
        <cdr:cNvPr id="2" name="Oval 1">
          <a:extLst xmlns:a="http://schemas.openxmlformats.org/drawingml/2006/main">
            <a:ext uri="{FF2B5EF4-FFF2-40B4-BE49-F238E27FC236}">
              <a16:creationId xmlns:a16="http://schemas.microsoft.com/office/drawing/2014/main" id="{7E9954A1-7FD3-C40F-E680-4EB939FC1D0D}"/>
            </a:ext>
          </a:extLst>
        </cdr:cNvPr>
        <cdr:cNvSpPr/>
      </cdr:nvSpPr>
      <cdr:spPr>
        <a:xfrm xmlns:a="http://schemas.openxmlformats.org/drawingml/2006/main" rot="2212487">
          <a:off x="6111885" y="2642636"/>
          <a:ext cx="453975" cy="1757155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>
          <a:solidFill>
            <a:srgbClr val="FF0000"/>
          </a:solidFill>
        </a:ln>
      </cdr:spPr>
      <cdr:style>
        <a:lnRef xmlns:a="http://schemas.openxmlformats.org/drawingml/2006/main" idx="2">
          <a:schemeClr val="accent1">
            <a:shade val="15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o-RO" kern="1200"/>
        </a:p>
      </cdr:txBody>
    </cdr:sp>
  </cdr:relSizeAnchor>
  <cdr:relSizeAnchor xmlns:cdr="http://schemas.openxmlformats.org/drawingml/2006/chartDrawing">
    <cdr:from>
      <cdr:x>0.762</cdr:x>
      <cdr:y>0.41557</cdr:y>
    </cdr:from>
    <cdr:to>
      <cdr:x>0.81517</cdr:x>
      <cdr:y>0.694</cdr:y>
    </cdr:to>
    <cdr:sp macro="" textlink="">
      <cdr:nvSpPr>
        <cdr:cNvPr id="3" name="Oval 2">
          <a:extLst xmlns:a="http://schemas.openxmlformats.org/drawingml/2006/main">
            <a:ext uri="{FF2B5EF4-FFF2-40B4-BE49-F238E27FC236}">
              <a16:creationId xmlns:a16="http://schemas.microsoft.com/office/drawing/2014/main" id="{DCFC84CE-A1AC-CA2D-6B90-4DE416995B9F}"/>
            </a:ext>
          </a:extLst>
        </cdr:cNvPr>
        <cdr:cNvSpPr/>
      </cdr:nvSpPr>
      <cdr:spPr>
        <a:xfrm xmlns:a="http://schemas.openxmlformats.org/drawingml/2006/main" rot="2212487">
          <a:off x="8269839" y="2513387"/>
          <a:ext cx="577047" cy="1683973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>
          <a:solidFill>
            <a:srgbClr val="FF0000"/>
          </a:solidFill>
        </a:ln>
      </cdr:spPr>
      <cdr:style>
        <a:lnRef xmlns:a="http://schemas.openxmlformats.org/drawingml/2006/main" idx="2">
          <a:schemeClr val="accent1">
            <a:shade val="15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o-RO" kern="1200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0.66375</cdr:x>
      <cdr:y>0.47788</cdr:y>
    </cdr:from>
    <cdr:to>
      <cdr:x>0.82925</cdr:x>
      <cdr:y>0.71623</cdr:y>
    </cdr:to>
    <cdr:sp macro="" textlink="">
      <cdr:nvSpPr>
        <cdr:cNvPr id="2" name="Oval 1">
          <a:extLst xmlns:a="http://schemas.openxmlformats.org/drawingml/2006/main">
            <a:ext uri="{FF2B5EF4-FFF2-40B4-BE49-F238E27FC236}">
              <a16:creationId xmlns:a16="http://schemas.microsoft.com/office/drawing/2014/main" id="{19BE2B57-5588-CB78-B5DB-F994F5D6D59A}"/>
            </a:ext>
          </a:extLst>
        </cdr:cNvPr>
        <cdr:cNvSpPr/>
      </cdr:nvSpPr>
      <cdr:spPr>
        <a:xfrm xmlns:a="http://schemas.openxmlformats.org/drawingml/2006/main">
          <a:off x="7616651" y="2665046"/>
          <a:ext cx="1899139" cy="1329267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>
          <a:solidFill>
            <a:schemeClr val="accent3"/>
          </a:solidFill>
        </a:ln>
      </cdr:spPr>
      <cdr:style>
        <a:lnRef xmlns:a="http://schemas.openxmlformats.org/drawingml/2006/main" idx="2">
          <a:schemeClr val="accent1">
            <a:shade val="15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o-RO" kern="1200"/>
        </a:p>
      </cdr:txBody>
    </cdr:sp>
  </cdr:relSizeAnchor>
  <cdr:relSizeAnchor xmlns:cdr="http://schemas.openxmlformats.org/drawingml/2006/chartDrawing">
    <cdr:from>
      <cdr:x>0.83238</cdr:x>
      <cdr:y>0.68435</cdr:y>
    </cdr:from>
    <cdr:to>
      <cdr:x>1</cdr:x>
      <cdr:y>0.82554</cdr:y>
    </cdr:to>
    <cdr:sp macro="" textlink="">
      <cdr:nvSpPr>
        <cdr:cNvPr id="3" name="Oval 2">
          <a:extLst xmlns:a="http://schemas.openxmlformats.org/drawingml/2006/main">
            <a:ext uri="{FF2B5EF4-FFF2-40B4-BE49-F238E27FC236}">
              <a16:creationId xmlns:a16="http://schemas.microsoft.com/office/drawing/2014/main" id="{FA7F130E-9CDF-F711-CDFB-8EA1CB5989EA}"/>
            </a:ext>
          </a:extLst>
        </cdr:cNvPr>
        <cdr:cNvSpPr/>
      </cdr:nvSpPr>
      <cdr:spPr>
        <a:xfrm xmlns:a="http://schemas.openxmlformats.org/drawingml/2006/main">
          <a:off x="9551703" y="3816513"/>
          <a:ext cx="1923514" cy="787400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>
          <a:solidFill>
            <a:srgbClr val="FF0000"/>
          </a:solidFill>
        </a:ln>
      </cdr:spPr>
      <cdr:style>
        <a:lnRef xmlns:a="http://schemas.openxmlformats.org/drawingml/2006/main" idx="2">
          <a:schemeClr val="accent1">
            <a:shade val="15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o-RO" kern="1200"/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zitiv tit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o-RO"/>
              <a:t>Faceți clic pentru a edita stilul de subtitlu coordonator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79561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u și conțin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53265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ntet secțiu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12847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uă tipuri de conțin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64667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ț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9/8/2026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ro-RO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10975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Doar tit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9/8/2026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96195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Necomple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9/8/2026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0689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ținut cu legend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46619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ine cu legend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o-RO"/>
              <a:t>Faceți clic pe pictogramă pentru a adăuga o imagine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61619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u și legend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91018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cu legend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582373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de vizit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o-RO"/>
              <a:t>Faceţi clic pentru a edita Master stiluri text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29144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carte de vizit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o-RO"/>
              <a:t>Faceţi clic pentru a edita Master stiluri text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294207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devărat sau fa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o-RO"/>
              <a:t>Faceţi clic pentru a edita Master stiluri text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2976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ext vertical și tit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06573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lu vertical și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71334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ro-RO"/>
            </a:p>
          </p:txBody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ro-RO"/>
            </a:p>
          </p:txBody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ro-RO"/>
            </a:p>
          </p:txBody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ro-RO"/>
            </a:p>
          </p:txBody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ro-RO"/>
            </a:p>
          </p:txBody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ro-RO"/>
            </a:p>
          </p:txBody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ro-RO"/>
            </a:p>
          </p:txBody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ro-RO"/>
            </a:p>
          </p:txBody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ro-RO"/>
            </a:p>
          </p:txBody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ro-RO"/>
            </a:p>
          </p:txBody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ro-RO"/>
            </a:p>
          </p:txBody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ro-RO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ro-RO"/>
            </a:p>
          </p:txBody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ro-RO"/>
            </a:p>
          </p:txBody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ro-RO"/>
            </a:p>
          </p:txBody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ro-RO"/>
            </a:p>
          </p:txBody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ro-RO"/>
            </a:p>
          </p:txBody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ro-RO"/>
            </a:p>
          </p:txBody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ro-RO"/>
            </a:p>
          </p:txBody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ro-RO"/>
            </a:p>
          </p:txBody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ro-RO"/>
            </a:p>
          </p:txBody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ro-RO"/>
            </a:p>
          </p:txBody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ro-RO"/>
            </a:p>
          </p:txBody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ro-RO"/>
            </a:p>
          </p:txBody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o-RO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9/8/2026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6109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  <p:sldLayoutId id="2147483694" r:id="rId12"/>
    <p:sldLayoutId id="2147483695" r:id="rId13"/>
    <p:sldLayoutId id="2147483696" r:id="rId14"/>
    <p:sldLayoutId id="2147483697" r:id="rId15"/>
    <p:sldLayoutId id="214748369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Relationship Id="rId4" Type="http://schemas.openxmlformats.org/officeDocument/2006/relationships/chart" Target="../charts/chart1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9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0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2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3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4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5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9C7B0E29-E879-D491-B81F-C3C609D8F5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8632" y="1166219"/>
            <a:ext cx="9665979" cy="2903043"/>
          </a:xfrm>
        </p:spPr>
        <p:txBody>
          <a:bodyPr>
            <a:normAutofit fontScale="90000"/>
          </a:bodyPr>
          <a:lstStyle/>
          <a:p>
            <a:r>
              <a:rPr lang="ro-RO" dirty="0"/>
              <a:t>Deficitul bugetar și </a:t>
            </a:r>
            <a:br>
              <a:rPr lang="ro-RO" dirty="0"/>
            </a:br>
            <a:r>
              <a:rPr lang="ro-RO" dirty="0"/>
              <a:t>Politica Bugetar-Fiscală a Republicii Moldova pentru 2027</a:t>
            </a:r>
          </a:p>
        </p:txBody>
      </p:sp>
      <p:sp>
        <p:nvSpPr>
          <p:cNvPr id="3" name="Subtitlu 2">
            <a:extLst>
              <a:ext uri="{FF2B5EF4-FFF2-40B4-BE49-F238E27FC236}">
                <a16:creationId xmlns:a16="http://schemas.microsoft.com/office/drawing/2014/main" id="{480CB693-64CA-3FCC-0D6F-56291DCAF1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59949" y="4603729"/>
            <a:ext cx="8915399" cy="1126283"/>
          </a:xfrm>
        </p:spPr>
        <p:txBody>
          <a:bodyPr>
            <a:normAutofit lnSpcReduction="10000"/>
          </a:bodyPr>
          <a:lstStyle/>
          <a:p>
            <a:r>
              <a:rPr lang="ro-RO" dirty="0" err="1"/>
              <a:t>PhD</a:t>
            </a:r>
            <a:r>
              <a:rPr lang="ro-RO" dirty="0"/>
              <a:t> Veaceslav Ioniță</a:t>
            </a:r>
          </a:p>
          <a:p>
            <a:r>
              <a:rPr lang="ro-RO" dirty="0"/>
              <a:t>Economist IDIS Viitorul</a:t>
            </a:r>
          </a:p>
          <a:p>
            <a:r>
              <a:rPr lang="ro-RO" dirty="0"/>
              <a:t>08 Septembrie 2026</a:t>
            </a:r>
          </a:p>
        </p:txBody>
      </p:sp>
      <p:sp>
        <p:nvSpPr>
          <p:cNvPr id="4" name="CasetăText 3">
            <a:extLst>
              <a:ext uri="{FF2B5EF4-FFF2-40B4-BE49-F238E27FC236}">
                <a16:creationId xmlns:a16="http://schemas.microsoft.com/office/drawing/2014/main" id="{0EF14573-C51B-1D41-99D0-AB97DFE54457}"/>
              </a:ext>
            </a:extLst>
          </p:cNvPr>
          <p:cNvSpPr txBox="1"/>
          <p:nvPr/>
        </p:nvSpPr>
        <p:spPr>
          <a:xfrm>
            <a:off x="10676842" y="6611779"/>
            <a:ext cx="151515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sz="1000" dirty="0" err="1"/>
              <a:t>PhD</a:t>
            </a:r>
            <a:r>
              <a:rPr lang="ro-RO" sz="1000" dirty="0"/>
              <a:t> Veaceslav Ioniță</a:t>
            </a:r>
          </a:p>
        </p:txBody>
      </p:sp>
      <p:pic>
        <p:nvPicPr>
          <p:cNvPr id="5" name="Picture 6" descr="logo-site">
            <a:extLst>
              <a:ext uri="{FF2B5EF4-FFF2-40B4-BE49-F238E27FC236}">
                <a16:creationId xmlns:a16="http://schemas.microsoft.com/office/drawing/2014/main" id="{D616CBF8-DD2D-53A4-4E0C-F40AEFCD28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71316" y="0"/>
            <a:ext cx="614015" cy="721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112466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A1EE93-2806-1471-4C47-BD5749D713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tăText 3">
            <a:extLst>
              <a:ext uri="{FF2B5EF4-FFF2-40B4-BE49-F238E27FC236}">
                <a16:creationId xmlns:a16="http://schemas.microsoft.com/office/drawing/2014/main" id="{FA02F9C6-3580-D862-8B9B-3A0DBEB4819D}"/>
              </a:ext>
            </a:extLst>
          </p:cNvPr>
          <p:cNvSpPr txBox="1"/>
          <p:nvPr/>
        </p:nvSpPr>
        <p:spPr>
          <a:xfrm>
            <a:off x="10676842" y="6611779"/>
            <a:ext cx="151515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sz="1000" dirty="0" err="1"/>
              <a:t>PhD</a:t>
            </a:r>
            <a:r>
              <a:rPr lang="ro-RO" sz="1000" dirty="0"/>
              <a:t> Veaceslav Ioniță</a:t>
            </a:r>
          </a:p>
        </p:txBody>
      </p:sp>
      <p:pic>
        <p:nvPicPr>
          <p:cNvPr id="2" name="Picture 6" descr="logo-site">
            <a:extLst>
              <a:ext uri="{FF2B5EF4-FFF2-40B4-BE49-F238E27FC236}">
                <a16:creationId xmlns:a16="http://schemas.microsoft.com/office/drawing/2014/main" id="{7F8C3447-81FF-0326-CE38-C571B1BFD2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71316" y="0"/>
            <a:ext cx="614015" cy="721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u 5">
            <a:extLst>
              <a:ext uri="{FF2B5EF4-FFF2-40B4-BE49-F238E27FC236}">
                <a16:creationId xmlns:a16="http://schemas.microsoft.com/office/drawing/2014/main" id="{78E5888E-F29B-AED9-2995-9F0E686DE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4504" y="360680"/>
            <a:ext cx="10056812" cy="1280890"/>
          </a:xfrm>
        </p:spPr>
        <p:txBody>
          <a:bodyPr/>
          <a:lstStyle/>
          <a:p>
            <a:r>
              <a:rPr lang="ro-RO" dirty="0"/>
              <a:t>Obiectivele și Instrumentele de bază a Politicii Bugetar-Fiscale 2027</a:t>
            </a:r>
          </a:p>
        </p:txBody>
      </p:sp>
      <p:sp>
        <p:nvSpPr>
          <p:cNvPr id="7" name="Substituent conținut 6">
            <a:extLst>
              <a:ext uri="{FF2B5EF4-FFF2-40B4-BE49-F238E27FC236}">
                <a16:creationId xmlns:a16="http://schemas.microsoft.com/office/drawing/2014/main" id="{FB9ABBFB-C96B-9283-A00A-C00D515560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14504" y="1800225"/>
            <a:ext cx="9990108" cy="4429125"/>
          </a:xfrm>
        </p:spPr>
        <p:txBody>
          <a:bodyPr>
            <a:normAutofit/>
          </a:bodyPr>
          <a:lstStyle/>
          <a:p>
            <a:r>
              <a:rPr lang="ro-RO" sz="2400" dirty="0"/>
              <a:t>Obiectivele de bază</a:t>
            </a:r>
          </a:p>
          <a:p>
            <a:pPr lvl="1"/>
            <a:r>
              <a:rPr lang="ro-RO" sz="2000" dirty="0"/>
              <a:t>Reducerea Deficitului bugetar</a:t>
            </a:r>
          </a:p>
          <a:p>
            <a:pPr lvl="1"/>
            <a:r>
              <a:rPr lang="ro-RO" sz="2000" dirty="0"/>
              <a:t>Creșterea investițiilor publice</a:t>
            </a:r>
          </a:p>
          <a:p>
            <a:r>
              <a:rPr lang="ro-RO" sz="2400" dirty="0"/>
              <a:t>Instrumentele de bază:</a:t>
            </a:r>
          </a:p>
          <a:p>
            <a:pPr lvl="1"/>
            <a:r>
              <a:rPr lang="ro-RO" sz="2000" dirty="0"/>
              <a:t>Revizuirea și reducerea facilităților fiscale (ex. TVA la cote reduse sau cota zero)</a:t>
            </a:r>
          </a:p>
          <a:p>
            <a:pPr lvl="1"/>
            <a:r>
              <a:rPr lang="ro-RO" sz="2000" dirty="0"/>
              <a:t>Creșterea poverii fiscale, pe anumite segmente de produse și servicii (ex. majorarea taxelor pentru vicii)</a:t>
            </a:r>
          </a:p>
          <a:p>
            <a:pPr lvl="1"/>
            <a:r>
              <a:rPr lang="ro-RO" sz="2000" dirty="0"/>
              <a:t>Identificarea de noi surse de venit și segmente ne-impozitate (ex. comerț on-line)</a:t>
            </a:r>
          </a:p>
        </p:txBody>
      </p:sp>
    </p:spTree>
    <p:extLst>
      <p:ext uri="{BB962C8B-B14F-4D97-AF65-F5344CB8AC3E}">
        <p14:creationId xmlns:p14="http://schemas.microsoft.com/office/powerpoint/2010/main" val="25383525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u 3">
            <a:extLst>
              <a:ext uri="{FF2B5EF4-FFF2-40B4-BE49-F238E27FC236}">
                <a16:creationId xmlns:a16="http://schemas.microsoft.com/office/drawing/2014/main" id="{94D0E72B-7FDF-25D6-7A9D-89147B9ADD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/>
              <a:t>Deficitul Bugetar, provocare de bază a politicii bugetar-fiscale</a:t>
            </a:r>
          </a:p>
        </p:txBody>
      </p:sp>
    </p:spTree>
    <p:extLst>
      <p:ext uri="{BB962C8B-B14F-4D97-AF65-F5344CB8AC3E}">
        <p14:creationId xmlns:p14="http://schemas.microsoft.com/office/powerpoint/2010/main" val="655827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EABAAE-3D4D-D3C7-9F1A-1549AB3530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tăText 3">
            <a:extLst>
              <a:ext uri="{FF2B5EF4-FFF2-40B4-BE49-F238E27FC236}">
                <a16:creationId xmlns:a16="http://schemas.microsoft.com/office/drawing/2014/main" id="{8208EA9B-09BB-15D2-C101-B51A59CB3938}"/>
              </a:ext>
            </a:extLst>
          </p:cNvPr>
          <p:cNvSpPr txBox="1"/>
          <p:nvPr/>
        </p:nvSpPr>
        <p:spPr>
          <a:xfrm>
            <a:off x="10676842" y="6611779"/>
            <a:ext cx="151515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sz="1000" dirty="0" err="1"/>
              <a:t>PhD</a:t>
            </a:r>
            <a:r>
              <a:rPr lang="ro-RO" sz="1000" dirty="0"/>
              <a:t> Veaceslav Ioniță</a:t>
            </a:r>
          </a:p>
        </p:txBody>
      </p:sp>
      <p:pic>
        <p:nvPicPr>
          <p:cNvPr id="2" name="Picture 6" descr="logo-site">
            <a:extLst>
              <a:ext uri="{FF2B5EF4-FFF2-40B4-BE49-F238E27FC236}">
                <a16:creationId xmlns:a16="http://schemas.microsoft.com/office/drawing/2014/main" id="{89DFE985-3F8E-A006-1C61-E4F4A92B28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71316" y="0"/>
            <a:ext cx="614015" cy="721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" name="Diagramă 2">
            <a:extLst>
              <a:ext uri="{FF2B5EF4-FFF2-40B4-BE49-F238E27FC236}">
                <a16:creationId xmlns:a16="http://schemas.microsoft.com/office/drawing/2014/main" id="{ECE31DC8-C3FF-40E8-AC7E-FB6BF120D89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26607730"/>
              </p:ext>
            </p:extLst>
          </p:nvPr>
        </p:nvGraphicFramePr>
        <p:xfrm>
          <a:off x="952499" y="228599"/>
          <a:ext cx="10829925" cy="61055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5262244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tăText 3">
            <a:extLst>
              <a:ext uri="{FF2B5EF4-FFF2-40B4-BE49-F238E27FC236}">
                <a16:creationId xmlns:a16="http://schemas.microsoft.com/office/drawing/2014/main" id="{63DE9B06-F78F-6BF0-BDCF-DA3DC124F608}"/>
              </a:ext>
            </a:extLst>
          </p:cNvPr>
          <p:cNvSpPr txBox="1"/>
          <p:nvPr/>
        </p:nvSpPr>
        <p:spPr>
          <a:xfrm>
            <a:off x="10676842" y="6611779"/>
            <a:ext cx="151515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sz="1000" dirty="0" err="1"/>
              <a:t>PhD</a:t>
            </a:r>
            <a:r>
              <a:rPr lang="ro-RO" sz="1000" dirty="0"/>
              <a:t> Veaceslav Ioniță</a:t>
            </a:r>
          </a:p>
        </p:txBody>
      </p:sp>
      <p:pic>
        <p:nvPicPr>
          <p:cNvPr id="2" name="Picture 6" descr="logo-site">
            <a:extLst>
              <a:ext uri="{FF2B5EF4-FFF2-40B4-BE49-F238E27FC236}">
                <a16:creationId xmlns:a16="http://schemas.microsoft.com/office/drawing/2014/main" id="{948678B9-88B1-BFE6-F991-54054821EB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71316" y="0"/>
            <a:ext cx="614015" cy="721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" name="Diagramă 2">
            <a:extLst>
              <a:ext uri="{FF2B5EF4-FFF2-40B4-BE49-F238E27FC236}">
                <a16:creationId xmlns:a16="http://schemas.microsoft.com/office/drawing/2014/main" id="{E36E3707-24B5-48FC-997A-3F432BCAA724}"/>
              </a:ext>
            </a:extLst>
          </p:cNvPr>
          <p:cNvGraphicFramePr>
            <a:graphicFrameLocks/>
          </p:cNvGraphicFramePr>
          <p:nvPr/>
        </p:nvGraphicFramePr>
        <p:xfrm>
          <a:off x="352696" y="274320"/>
          <a:ext cx="11691258" cy="63374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0789210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C9928C-8D86-E7CD-3BAE-403D999CE3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tăText 3">
            <a:extLst>
              <a:ext uri="{FF2B5EF4-FFF2-40B4-BE49-F238E27FC236}">
                <a16:creationId xmlns:a16="http://schemas.microsoft.com/office/drawing/2014/main" id="{057C13ED-DAAE-9B31-E483-65BC80BCE702}"/>
              </a:ext>
            </a:extLst>
          </p:cNvPr>
          <p:cNvSpPr txBox="1"/>
          <p:nvPr/>
        </p:nvSpPr>
        <p:spPr>
          <a:xfrm>
            <a:off x="10676842" y="6611779"/>
            <a:ext cx="151515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sz="1000" dirty="0" err="1"/>
              <a:t>PhD</a:t>
            </a:r>
            <a:r>
              <a:rPr lang="ro-RO" sz="1000" dirty="0"/>
              <a:t> Veaceslav Ioniță</a:t>
            </a:r>
          </a:p>
        </p:txBody>
      </p:sp>
      <p:pic>
        <p:nvPicPr>
          <p:cNvPr id="2" name="Picture 6" descr="logo-site">
            <a:extLst>
              <a:ext uri="{FF2B5EF4-FFF2-40B4-BE49-F238E27FC236}">
                <a16:creationId xmlns:a16="http://schemas.microsoft.com/office/drawing/2014/main" id="{639F9B27-FCB5-2450-B46E-36E14BF60E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71316" y="0"/>
            <a:ext cx="614015" cy="721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" name="Diagramă 2">
            <a:extLst>
              <a:ext uri="{FF2B5EF4-FFF2-40B4-BE49-F238E27FC236}">
                <a16:creationId xmlns:a16="http://schemas.microsoft.com/office/drawing/2014/main" id="{6A65B9A9-81F9-8428-2CDF-53D3F2E7DEE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09780547"/>
              </p:ext>
            </p:extLst>
          </p:nvPr>
        </p:nvGraphicFramePr>
        <p:xfrm>
          <a:off x="1152525" y="333374"/>
          <a:ext cx="10544175" cy="60864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9131832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56062C-6FEB-4AC9-60AB-DAA38E491D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tăText 3">
            <a:extLst>
              <a:ext uri="{FF2B5EF4-FFF2-40B4-BE49-F238E27FC236}">
                <a16:creationId xmlns:a16="http://schemas.microsoft.com/office/drawing/2014/main" id="{46AFA64D-8BDB-60C0-27F1-707DF4FDBF4C}"/>
              </a:ext>
            </a:extLst>
          </p:cNvPr>
          <p:cNvSpPr txBox="1"/>
          <p:nvPr/>
        </p:nvSpPr>
        <p:spPr>
          <a:xfrm>
            <a:off x="10676842" y="6611779"/>
            <a:ext cx="151515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sz="1000" dirty="0" err="1"/>
              <a:t>PhD</a:t>
            </a:r>
            <a:r>
              <a:rPr lang="ro-RO" sz="1000" dirty="0"/>
              <a:t> Veaceslav Ioniță</a:t>
            </a:r>
          </a:p>
        </p:txBody>
      </p:sp>
      <p:pic>
        <p:nvPicPr>
          <p:cNvPr id="2" name="Picture 6" descr="logo-site">
            <a:extLst>
              <a:ext uri="{FF2B5EF4-FFF2-40B4-BE49-F238E27FC236}">
                <a16:creationId xmlns:a16="http://schemas.microsoft.com/office/drawing/2014/main" id="{470D40C8-B0A9-57A7-2038-D1C9677646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71316" y="0"/>
            <a:ext cx="614015" cy="721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" name="Diagramă 2">
            <a:extLst>
              <a:ext uri="{FF2B5EF4-FFF2-40B4-BE49-F238E27FC236}">
                <a16:creationId xmlns:a16="http://schemas.microsoft.com/office/drawing/2014/main" id="{BDA9C208-CA99-4362-8B9D-71935550AAE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24126395"/>
              </p:ext>
            </p:extLst>
          </p:nvPr>
        </p:nvGraphicFramePr>
        <p:xfrm>
          <a:off x="990600" y="352425"/>
          <a:ext cx="10877550" cy="60578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9753185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74B500-E61F-CD48-174C-C6A7EDEF4A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tăText 3">
            <a:extLst>
              <a:ext uri="{FF2B5EF4-FFF2-40B4-BE49-F238E27FC236}">
                <a16:creationId xmlns:a16="http://schemas.microsoft.com/office/drawing/2014/main" id="{E46DA8F3-33A9-F00D-A4DB-4CAA51076A86}"/>
              </a:ext>
            </a:extLst>
          </p:cNvPr>
          <p:cNvSpPr txBox="1"/>
          <p:nvPr/>
        </p:nvSpPr>
        <p:spPr>
          <a:xfrm>
            <a:off x="10676842" y="6611779"/>
            <a:ext cx="151515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sz="1000" dirty="0" err="1"/>
              <a:t>PhD</a:t>
            </a:r>
            <a:r>
              <a:rPr lang="ro-RO" sz="1000" dirty="0"/>
              <a:t> Veaceslav Ioniță</a:t>
            </a:r>
          </a:p>
        </p:txBody>
      </p:sp>
      <p:pic>
        <p:nvPicPr>
          <p:cNvPr id="2" name="Picture 6" descr="logo-site">
            <a:extLst>
              <a:ext uri="{FF2B5EF4-FFF2-40B4-BE49-F238E27FC236}">
                <a16:creationId xmlns:a16="http://schemas.microsoft.com/office/drawing/2014/main" id="{6CA57AFF-3DE3-7D45-F506-6C92B3BA23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71316" y="0"/>
            <a:ext cx="614015" cy="721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" name="Diagramă 2">
            <a:extLst>
              <a:ext uri="{FF2B5EF4-FFF2-40B4-BE49-F238E27FC236}">
                <a16:creationId xmlns:a16="http://schemas.microsoft.com/office/drawing/2014/main" id="{2933082D-9F18-0215-8646-A714E03266F7}"/>
              </a:ext>
            </a:extLst>
          </p:cNvPr>
          <p:cNvGraphicFramePr>
            <a:graphicFrameLocks/>
          </p:cNvGraphicFramePr>
          <p:nvPr/>
        </p:nvGraphicFramePr>
        <p:xfrm>
          <a:off x="1019176" y="323850"/>
          <a:ext cx="10829924" cy="50768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CasetăText 4">
            <a:extLst>
              <a:ext uri="{FF2B5EF4-FFF2-40B4-BE49-F238E27FC236}">
                <a16:creationId xmlns:a16="http://schemas.microsoft.com/office/drawing/2014/main" id="{F2D62153-AE94-A3CE-7DE6-B4573459EF32}"/>
              </a:ext>
            </a:extLst>
          </p:cNvPr>
          <p:cNvSpPr txBox="1"/>
          <p:nvPr/>
        </p:nvSpPr>
        <p:spPr>
          <a:xfrm>
            <a:off x="1371601" y="5486400"/>
            <a:ext cx="1034186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dirty="0"/>
              <a:t>Obiectivul pe termen mediu: </a:t>
            </a:r>
            <a:r>
              <a:rPr lang="ro-RO" b="1" dirty="0"/>
              <a:t>Deficit Bugetar sub 3% din PIB</a:t>
            </a:r>
          </a:p>
          <a:p>
            <a:r>
              <a:rPr lang="ro-RO" dirty="0"/>
              <a:t>La valoarea anului 2026 înseamnă reducerea deficitului cu </a:t>
            </a:r>
            <a:r>
              <a:rPr lang="ro-RO" b="1" dirty="0"/>
              <a:t>9,4 miliarde lei</a:t>
            </a:r>
          </a:p>
          <a:p>
            <a:r>
              <a:rPr lang="ro-RO" dirty="0"/>
              <a:t>În 6 ani am cheltuit peste limita de sus, 11% din PIB, echivalentul a 41,4 miliarde lei la valoarea anului 2026</a:t>
            </a:r>
          </a:p>
          <a:p>
            <a:endParaRPr lang="ro-RO" dirty="0"/>
          </a:p>
        </p:txBody>
      </p:sp>
    </p:spTree>
    <p:extLst>
      <p:ext uri="{BB962C8B-B14F-4D97-AF65-F5344CB8AC3E}">
        <p14:creationId xmlns:p14="http://schemas.microsoft.com/office/powerpoint/2010/main" val="24787301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A367C0-83FF-8D24-F888-37029A978B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tăText 3">
            <a:extLst>
              <a:ext uri="{FF2B5EF4-FFF2-40B4-BE49-F238E27FC236}">
                <a16:creationId xmlns:a16="http://schemas.microsoft.com/office/drawing/2014/main" id="{BC37F75F-9B54-4684-8302-A81C4273F4B7}"/>
              </a:ext>
            </a:extLst>
          </p:cNvPr>
          <p:cNvSpPr txBox="1"/>
          <p:nvPr/>
        </p:nvSpPr>
        <p:spPr>
          <a:xfrm>
            <a:off x="10676842" y="6611779"/>
            <a:ext cx="151515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sz="1000" dirty="0" err="1"/>
              <a:t>PhD</a:t>
            </a:r>
            <a:r>
              <a:rPr lang="ro-RO" sz="1000" dirty="0"/>
              <a:t> Veaceslav Ioniță</a:t>
            </a:r>
          </a:p>
        </p:txBody>
      </p:sp>
      <p:pic>
        <p:nvPicPr>
          <p:cNvPr id="2" name="Picture 6" descr="logo-site">
            <a:extLst>
              <a:ext uri="{FF2B5EF4-FFF2-40B4-BE49-F238E27FC236}">
                <a16:creationId xmlns:a16="http://schemas.microsoft.com/office/drawing/2014/main" id="{7BF1F98D-71E6-60EB-A948-311E931E98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71316" y="0"/>
            <a:ext cx="614015" cy="721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" name="Diagramă 2">
            <a:extLst>
              <a:ext uri="{FF2B5EF4-FFF2-40B4-BE49-F238E27FC236}">
                <a16:creationId xmlns:a16="http://schemas.microsoft.com/office/drawing/2014/main" id="{7F1D36C0-9D30-42A7-A645-B7CB1462AF0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04152923"/>
              </p:ext>
            </p:extLst>
          </p:nvPr>
        </p:nvGraphicFramePr>
        <p:xfrm>
          <a:off x="552450" y="361951"/>
          <a:ext cx="11334750" cy="60483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7966163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426663-F5AF-ED5B-242C-920E55A4E2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tăText 3">
            <a:extLst>
              <a:ext uri="{FF2B5EF4-FFF2-40B4-BE49-F238E27FC236}">
                <a16:creationId xmlns:a16="http://schemas.microsoft.com/office/drawing/2014/main" id="{C017A651-8816-D595-98B7-1750572A8227}"/>
              </a:ext>
            </a:extLst>
          </p:cNvPr>
          <p:cNvSpPr txBox="1"/>
          <p:nvPr/>
        </p:nvSpPr>
        <p:spPr>
          <a:xfrm>
            <a:off x="10676842" y="6611779"/>
            <a:ext cx="151515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sz="1000" dirty="0" err="1"/>
              <a:t>PhD</a:t>
            </a:r>
            <a:r>
              <a:rPr lang="ro-RO" sz="1000" dirty="0"/>
              <a:t> Veaceslav Ioniță</a:t>
            </a:r>
          </a:p>
        </p:txBody>
      </p:sp>
      <p:pic>
        <p:nvPicPr>
          <p:cNvPr id="2" name="Picture 6" descr="logo-site">
            <a:extLst>
              <a:ext uri="{FF2B5EF4-FFF2-40B4-BE49-F238E27FC236}">
                <a16:creationId xmlns:a16="http://schemas.microsoft.com/office/drawing/2014/main" id="{8BE954BA-A5B2-B928-7A72-6556AD439B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71316" y="0"/>
            <a:ext cx="614015" cy="721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" name="Diagramă 2">
            <a:extLst>
              <a:ext uri="{FF2B5EF4-FFF2-40B4-BE49-F238E27FC236}">
                <a16:creationId xmlns:a16="http://schemas.microsoft.com/office/drawing/2014/main" id="{09059972-E9F8-ECDE-BE39-C000CD388DA4}"/>
              </a:ext>
            </a:extLst>
          </p:cNvPr>
          <p:cNvGraphicFramePr>
            <a:graphicFrameLocks/>
          </p:cNvGraphicFramePr>
          <p:nvPr/>
        </p:nvGraphicFramePr>
        <p:xfrm>
          <a:off x="718456" y="313509"/>
          <a:ext cx="10852859" cy="62982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1000155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FAD494-3739-9A8D-5645-B8070A5468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tăText 3">
            <a:extLst>
              <a:ext uri="{FF2B5EF4-FFF2-40B4-BE49-F238E27FC236}">
                <a16:creationId xmlns:a16="http://schemas.microsoft.com/office/drawing/2014/main" id="{F76982D1-67A3-A272-6FF5-AC0026578BC5}"/>
              </a:ext>
            </a:extLst>
          </p:cNvPr>
          <p:cNvSpPr txBox="1"/>
          <p:nvPr/>
        </p:nvSpPr>
        <p:spPr>
          <a:xfrm>
            <a:off x="10676842" y="6611779"/>
            <a:ext cx="151515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sz="1000" dirty="0" err="1"/>
              <a:t>PhD</a:t>
            </a:r>
            <a:r>
              <a:rPr lang="ro-RO" sz="1000" dirty="0"/>
              <a:t> Veaceslav Ioniță</a:t>
            </a:r>
          </a:p>
        </p:txBody>
      </p:sp>
      <p:pic>
        <p:nvPicPr>
          <p:cNvPr id="2" name="Picture 6" descr="logo-site">
            <a:extLst>
              <a:ext uri="{FF2B5EF4-FFF2-40B4-BE49-F238E27FC236}">
                <a16:creationId xmlns:a16="http://schemas.microsoft.com/office/drawing/2014/main" id="{DB851ADB-88AD-C9FB-D3FE-B74933B7E2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71316" y="0"/>
            <a:ext cx="614015" cy="721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Diagramă 5">
            <a:extLst>
              <a:ext uri="{FF2B5EF4-FFF2-40B4-BE49-F238E27FC236}">
                <a16:creationId xmlns:a16="http://schemas.microsoft.com/office/drawing/2014/main" id="{BFC986BA-12BB-4700-B6F0-73406F06696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58058957"/>
              </p:ext>
            </p:extLst>
          </p:nvPr>
        </p:nvGraphicFramePr>
        <p:xfrm>
          <a:off x="723899" y="323850"/>
          <a:ext cx="11077575" cy="61245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8603572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BC1C24-9B59-F20F-C404-C2CE0E484F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tăText 3">
            <a:extLst>
              <a:ext uri="{FF2B5EF4-FFF2-40B4-BE49-F238E27FC236}">
                <a16:creationId xmlns:a16="http://schemas.microsoft.com/office/drawing/2014/main" id="{7EE272B6-FFB5-7918-E30D-A84226BA92BD}"/>
              </a:ext>
            </a:extLst>
          </p:cNvPr>
          <p:cNvSpPr txBox="1"/>
          <p:nvPr/>
        </p:nvSpPr>
        <p:spPr>
          <a:xfrm>
            <a:off x="10676842" y="6611779"/>
            <a:ext cx="151515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sz="1000" dirty="0" err="1"/>
              <a:t>PhD</a:t>
            </a:r>
            <a:r>
              <a:rPr lang="ro-RO" sz="1000" dirty="0"/>
              <a:t> Veaceslav Ioniță</a:t>
            </a:r>
          </a:p>
        </p:txBody>
      </p:sp>
      <p:pic>
        <p:nvPicPr>
          <p:cNvPr id="2" name="Picture 6" descr="logo-site">
            <a:extLst>
              <a:ext uri="{FF2B5EF4-FFF2-40B4-BE49-F238E27FC236}">
                <a16:creationId xmlns:a16="http://schemas.microsoft.com/office/drawing/2014/main" id="{1DDEF9CF-77B0-BAB1-E219-81369C5BFE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71316" y="0"/>
            <a:ext cx="614015" cy="721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Chart 2" title="Diagramă">
            <a:extLst>
              <a:ext uri="{FF2B5EF4-FFF2-40B4-BE49-F238E27FC236}">
                <a16:creationId xmlns:a16="http://schemas.microsoft.com/office/drawing/2014/main" id="{00000000-0008-0000-0300-00002AFCA91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06996137"/>
              </p:ext>
            </p:extLst>
          </p:nvPr>
        </p:nvGraphicFramePr>
        <p:xfrm>
          <a:off x="756745" y="315309"/>
          <a:ext cx="11246069" cy="60644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0502851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1C85C7-0917-8B27-DB80-78AC999262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tăText 3">
            <a:extLst>
              <a:ext uri="{FF2B5EF4-FFF2-40B4-BE49-F238E27FC236}">
                <a16:creationId xmlns:a16="http://schemas.microsoft.com/office/drawing/2014/main" id="{5C6D89F3-2B8B-04A2-B7DC-4D9233250125}"/>
              </a:ext>
            </a:extLst>
          </p:cNvPr>
          <p:cNvSpPr txBox="1"/>
          <p:nvPr/>
        </p:nvSpPr>
        <p:spPr>
          <a:xfrm>
            <a:off x="10676842" y="6611779"/>
            <a:ext cx="151515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sz="1000" dirty="0" err="1"/>
              <a:t>PhD</a:t>
            </a:r>
            <a:r>
              <a:rPr lang="ro-RO" sz="1000" dirty="0"/>
              <a:t> Veaceslav Ioniță</a:t>
            </a:r>
          </a:p>
        </p:txBody>
      </p:sp>
      <p:pic>
        <p:nvPicPr>
          <p:cNvPr id="2" name="Picture 6" descr="logo-site">
            <a:extLst>
              <a:ext uri="{FF2B5EF4-FFF2-40B4-BE49-F238E27FC236}">
                <a16:creationId xmlns:a16="http://schemas.microsoft.com/office/drawing/2014/main" id="{9465C666-CE9F-7282-9307-FBDCD320F9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71316" y="0"/>
            <a:ext cx="614015" cy="721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u 5">
            <a:extLst>
              <a:ext uri="{FF2B5EF4-FFF2-40B4-BE49-F238E27FC236}">
                <a16:creationId xmlns:a16="http://schemas.microsoft.com/office/drawing/2014/main" id="{E39C7912-D513-3DC2-ECD1-20A37ECF8E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Gestionarea</a:t>
            </a:r>
            <a:r>
              <a:rPr lang="en-US" dirty="0"/>
              <a:t> </a:t>
            </a:r>
            <a:r>
              <a:rPr lang="en-US" dirty="0" err="1"/>
              <a:t>deficitului</a:t>
            </a:r>
            <a:r>
              <a:rPr lang="en-US" dirty="0"/>
              <a:t> </a:t>
            </a:r>
            <a:r>
              <a:rPr lang="en-US" dirty="0" err="1"/>
              <a:t>bugetar</a:t>
            </a:r>
            <a:endParaRPr lang="ro-RO" dirty="0"/>
          </a:p>
        </p:txBody>
      </p:sp>
    </p:spTree>
    <p:extLst>
      <p:ext uri="{BB962C8B-B14F-4D97-AF65-F5344CB8AC3E}">
        <p14:creationId xmlns:p14="http://schemas.microsoft.com/office/powerpoint/2010/main" val="15113536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CE8988-1FCF-9EB9-8EB7-D4E7E32705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tăText 3">
            <a:extLst>
              <a:ext uri="{FF2B5EF4-FFF2-40B4-BE49-F238E27FC236}">
                <a16:creationId xmlns:a16="http://schemas.microsoft.com/office/drawing/2014/main" id="{E1776B1E-82DA-266E-657F-52C73C613236}"/>
              </a:ext>
            </a:extLst>
          </p:cNvPr>
          <p:cNvSpPr txBox="1"/>
          <p:nvPr/>
        </p:nvSpPr>
        <p:spPr>
          <a:xfrm>
            <a:off x="10676842" y="6611779"/>
            <a:ext cx="151515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sz="1000" dirty="0" err="1"/>
              <a:t>PhD</a:t>
            </a:r>
            <a:r>
              <a:rPr lang="ro-RO" sz="1000" dirty="0"/>
              <a:t> Veaceslav Ioniță</a:t>
            </a:r>
          </a:p>
        </p:txBody>
      </p:sp>
      <p:pic>
        <p:nvPicPr>
          <p:cNvPr id="2" name="Picture 6" descr="logo-site">
            <a:extLst>
              <a:ext uri="{FF2B5EF4-FFF2-40B4-BE49-F238E27FC236}">
                <a16:creationId xmlns:a16="http://schemas.microsoft.com/office/drawing/2014/main" id="{0C99F5C6-BE92-9E15-EB6E-A10AC4D91A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71316" y="0"/>
            <a:ext cx="614015" cy="721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" name="Diagramă 2">
            <a:extLst>
              <a:ext uri="{FF2B5EF4-FFF2-40B4-BE49-F238E27FC236}">
                <a16:creationId xmlns:a16="http://schemas.microsoft.com/office/drawing/2014/main" id="{2560B724-8DB1-4E23-8CC8-3FCF4BAC787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70902462"/>
              </p:ext>
            </p:extLst>
          </p:nvPr>
        </p:nvGraphicFramePr>
        <p:xfrm>
          <a:off x="422030" y="281354"/>
          <a:ext cx="11475217" cy="57130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CasetăText 4">
            <a:extLst>
              <a:ext uri="{FF2B5EF4-FFF2-40B4-BE49-F238E27FC236}">
                <a16:creationId xmlns:a16="http://schemas.microsoft.com/office/drawing/2014/main" id="{3D9D136A-5971-EC38-F854-EECC72F1D13D}"/>
              </a:ext>
            </a:extLst>
          </p:cNvPr>
          <p:cNvSpPr txBox="1"/>
          <p:nvPr/>
        </p:nvSpPr>
        <p:spPr>
          <a:xfrm>
            <a:off x="1549400" y="6178712"/>
            <a:ext cx="79223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Granturi</a:t>
            </a:r>
            <a:r>
              <a:rPr lang="en-US" dirty="0"/>
              <a:t> </a:t>
            </a:r>
            <a:r>
              <a:rPr lang="en-US" dirty="0" err="1"/>
              <a:t>ultimile</a:t>
            </a:r>
            <a:r>
              <a:rPr lang="en-US" dirty="0"/>
              <a:t> 9 </a:t>
            </a:r>
            <a:r>
              <a:rPr lang="en-US" dirty="0" err="1"/>
              <a:t>luni</a:t>
            </a:r>
            <a:r>
              <a:rPr lang="en-US" dirty="0"/>
              <a:t> - 775 mil lei, </a:t>
            </a:r>
            <a:r>
              <a:rPr lang="en-US" dirty="0" err="1"/>
              <a:t>precedentele</a:t>
            </a:r>
            <a:r>
              <a:rPr lang="en-US" dirty="0"/>
              <a:t> 9 </a:t>
            </a:r>
            <a:r>
              <a:rPr lang="en-US" dirty="0" err="1"/>
              <a:t>luni</a:t>
            </a:r>
            <a:r>
              <a:rPr lang="en-US" dirty="0"/>
              <a:t> – 4.3 </a:t>
            </a:r>
            <a:r>
              <a:rPr lang="en-US" dirty="0" err="1"/>
              <a:t>miliarde</a:t>
            </a:r>
            <a:r>
              <a:rPr lang="en-US" dirty="0"/>
              <a:t> lei</a:t>
            </a:r>
            <a:endParaRPr lang="ro-RO" dirty="0"/>
          </a:p>
        </p:txBody>
      </p:sp>
    </p:spTree>
    <p:extLst>
      <p:ext uri="{BB962C8B-B14F-4D97-AF65-F5344CB8AC3E}">
        <p14:creationId xmlns:p14="http://schemas.microsoft.com/office/powerpoint/2010/main" val="11690445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D90F18-8B93-359C-90B4-49112B108B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tăText 3">
            <a:extLst>
              <a:ext uri="{FF2B5EF4-FFF2-40B4-BE49-F238E27FC236}">
                <a16:creationId xmlns:a16="http://schemas.microsoft.com/office/drawing/2014/main" id="{0862A6AC-DADF-D075-24B6-C0E6BABEDF1E}"/>
              </a:ext>
            </a:extLst>
          </p:cNvPr>
          <p:cNvSpPr txBox="1"/>
          <p:nvPr/>
        </p:nvSpPr>
        <p:spPr>
          <a:xfrm>
            <a:off x="10676842" y="6611779"/>
            <a:ext cx="151515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sz="1000" dirty="0" err="1"/>
              <a:t>PhD</a:t>
            </a:r>
            <a:r>
              <a:rPr lang="ro-RO" sz="1000" dirty="0"/>
              <a:t> Veaceslav Ioniță</a:t>
            </a:r>
          </a:p>
        </p:txBody>
      </p:sp>
      <p:pic>
        <p:nvPicPr>
          <p:cNvPr id="2" name="Picture 6" descr="logo-site">
            <a:extLst>
              <a:ext uri="{FF2B5EF4-FFF2-40B4-BE49-F238E27FC236}">
                <a16:creationId xmlns:a16="http://schemas.microsoft.com/office/drawing/2014/main" id="{8CF98A2A-6EAE-FD84-D41D-8BB331FB9B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71316" y="0"/>
            <a:ext cx="614015" cy="721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" name="Chart 17">
            <a:extLst>
              <a:ext uri="{FF2B5EF4-FFF2-40B4-BE49-F238E27FC236}">
                <a16:creationId xmlns:a16="http://schemas.microsoft.com/office/drawing/2014/main" id="{00000000-0008-0000-0D00-0000ACFEF658}"/>
              </a:ext>
            </a:extLst>
          </p:cNvPr>
          <p:cNvGraphicFramePr>
            <a:graphicFrameLocks/>
          </p:cNvGraphicFramePr>
          <p:nvPr/>
        </p:nvGraphicFramePr>
        <p:xfrm>
          <a:off x="522514" y="235131"/>
          <a:ext cx="11338560" cy="63766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1297924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3AD187-4104-61BF-25DC-869F069A0D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tăText 3">
            <a:extLst>
              <a:ext uri="{FF2B5EF4-FFF2-40B4-BE49-F238E27FC236}">
                <a16:creationId xmlns:a16="http://schemas.microsoft.com/office/drawing/2014/main" id="{DFE8442C-C174-A3AA-A23B-9D5CC1F20873}"/>
              </a:ext>
            </a:extLst>
          </p:cNvPr>
          <p:cNvSpPr txBox="1"/>
          <p:nvPr/>
        </p:nvSpPr>
        <p:spPr>
          <a:xfrm>
            <a:off x="10676842" y="6611779"/>
            <a:ext cx="151515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sz="1000" dirty="0" err="1"/>
              <a:t>PhD</a:t>
            </a:r>
            <a:r>
              <a:rPr lang="ro-RO" sz="1000" dirty="0"/>
              <a:t> Veaceslav Ioniță</a:t>
            </a:r>
          </a:p>
        </p:txBody>
      </p:sp>
      <p:pic>
        <p:nvPicPr>
          <p:cNvPr id="2" name="Picture 6" descr="logo-site">
            <a:extLst>
              <a:ext uri="{FF2B5EF4-FFF2-40B4-BE49-F238E27FC236}">
                <a16:creationId xmlns:a16="http://schemas.microsoft.com/office/drawing/2014/main" id="{CD942D59-5C38-1821-8B4C-9F34DF7566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71316" y="0"/>
            <a:ext cx="614015" cy="721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Diagramă 6">
            <a:extLst>
              <a:ext uri="{FF2B5EF4-FFF2-40B4-BE49-F238E27FC236}">
                <a16:creationId xmlns:a16="http://schemas.microsoft.com/office/drawing/2014/main" id="{9B126714-6C67-7ABE-4084-AE33BE9AA75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46978155"/>
              </p:ext>
            </p:extLst>
          </p:nvPr>
        </p:nvGraphicFramePr>
        <p:xfrm>
          <a:off x="243672" y="462189"/>
          <a:ext cx="10942655" cy="61495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4828286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9C0702-60D2-D405-B492-57B6462BA9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tăText 3">
            <a:extLst>
              <a:ext uri="{FF2B5EF4-FFF2-40B4-BE49-F238E27FC236}">
                <a16:creationId xmlns:a16="http://schemas.microsoft.com/office/drawing/2014/main" id="{35C0FCD5-25CB-9C0A-3AFA-A48A434C2244}"/>
              </a:ext>
            </a:extLst>
          </p:cNvPr>
          <p:cNvSpPr txBox="1"/>
          <p:nvPr/>
        </p:nvSpPr>
        <p:spPr>
          <a:xfrm>
            <a:off x="10676842" y="6611779"/>
            <a:ext cx="151515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sz="1000" dirty="0" err="1"/>
              <a:t>PhD</a:t>
            </a:r>
            <a:r>
              <a:rPr lang="ro-RO" sz="1000" dirty="0"/>
              <a:t> Veaceslav Ioniță</a:t>
            </a:r>
          </a:p>
        </p:txBody>
      </p:sp>
      <p:pic>
        <p:nvPicPr>
          <p:cNvPr id="2" name="Picture 6" descr="logo-site">
            <a:extLst>
              <a:ext uri="{FF2B5EF4-FFF2-40B4-BE49-F238E27FC236}">
                <a16:creationId xmlns:a16="http://schemas.microsoft.com/office/drawing/2014/main" id="{174A070E-9433-4B69-FA54-B000FC552F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71316" y="0"/>
            <a:ext cx="614015" cy="721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" name="Diagramă 2">
            <a:extLst>
              <a:ext uri="{FF2B5EF4-FFF2-40B4-BE49-F238E27FC236}">
                <a16:creationId xmlns:a16="http://schemas.microsoft.com/office/drawing/2014/main" id="{26C06CF7-920C-BC81-92D5-790D46219AED}"/>
              </a:ext>
            </a:extLst>
          </p:cNvPr>
          <p:cNvGraphicFramePr>
            <a:graphicFrameLocks/>
          </p:cNvGraphicFramePr>
          <p:nvPr/>
        </p:nvGraphicFramePr>
        <p:xfrm>
          <a:off x="502419" y="351691"/>
          <a:ext cx="11465168" cy="60089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Oval 4">
            <a:extLst>
              <a:ext uri="{FF2B5EF4-FFF2-40B4-BE49-F238E27FC236}">
                <a16:creationId xmlns:a16="http://schemas.microsoft.com/office/drawing/2014/main" id="{66CB6C4A-2BF5-25B4-D01A-1E58E7B476C9}"/>
              </a:ext>
            </a:extLst>
          </p:cNvPr>
          <p:cNvSpPr/>
          <p:nvPr/>
        </p:nvSpPr>
        <p:spPr>
          <a:xfrm>
            <a:off x="3122023" y="1541417"/>
            <a:ext cx="6296297" cy="1776549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3724B292-845B-88D5-FBF3-32CFDEFB6F83}"/>
              </a:ext>
            </a:extLst>
          </p:cNvPr>
          <p:cNvSpPr/>
          <p:nvPr/>
        </p:nvSpPr>
        <p:spPr>
          <a:xfrm>
            <a:off x="9914710" y="3030583"/>
            <a:ext cx="1774872" cy="1005840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00AD48E8-F727-ADA7-F30B-FF1866FB3794}"/>
              </a:ext>
            </a:extLst>
          </p:cNvPr>
          <p:cNvSpPr/>
          <p:nvPr/>
        </p:nvSpPr>
        <p:spPr>
          <a:xfrm>
            <a:off x="1018903" y="2599509"/>
            <a:ext cx="1254034" cy="718458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890251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C11CD3-F606-FC37-0B25-619ECE6141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tăText 3">
            <a:extLst>
              <a:ext uri="{FF2B5EF4-FFF2-40B4-BE49-F238E27FC236}">
                <a16:creationId xmlns:a16="http://schemas.microsoft.com/office/drawing/2014/main" id="{35F8CBB8-EC74-76D8-F90F-7FD21B358F71}"/>
              </a:ext>
            </a:extLst>
          </p:cNvPr>
          <p:cNvSpPr txBox="1"/>
          <p:nvPr/>
        </p:nvSpPr>
        <p:spPr>
          <a:xfrm>
            <a:off x="10676842" y="6611779"/>
            <a:ext cx="151515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sz="1000" dirty="0" err="1"/>
              <a:t>PhD</a:t>
            </a:r>
            <a:r>
              <a:rPr lang="ro-RO" sz="1000" dirty="0"/>
              <a:t> Veaceslav Ioniță</a:t>
            </a:r>
          </a:p>
        </p:txBody>
      </p:sp>
      <p:pic>
        <p:nvPicPr>
          <p:cNvPr id="2" name="Picture 6" descr="logo-site">
            <a:extLst>
              <a:ext uri="{FF2B5EF4-FFF2-40B4-BE49-F238E27FC236}">
                <a16:creationId xmlns:a16="http://schemas.microsoft.com/office/drawing/2014/main" id="{6946360B-F748-68AD-FCBF-21C1AE6387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71316" y="0"/>
            <a:ext cx="614015" cy="721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u 2">
            <a:extLst>
              <a:ext uri="{FF2B5EF4-FFF2-40B4-BE49-F238E27FC236}">
                <a16:creationId xmlns:a16="http://schemas.microsoft.com/office/drawing/2014/main" id="{EE1D138F-A74D-B30C-2E47-ED597D7141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8982" y="314529"/>
            <a:ext cx="10093823" cy="942965"/>
          </a:xfrm>
        </p:spPr>
        <p:txBody>
          <a:bodyPr>
            <a:normAutofit/>
          </a:bodyPr>
          <a:lstStyle/>
          <a:p>
            <a:r>
              <a:rPr lang="ro-RO" sz="2000" dirty="0"/>
              <a:t>Formarea Bugetului Public Național din granturi, împrumuturi externe și împrumuturi interne </a:t>
            </a:r>
          </a:p>
        </p:txBody>
      </p:sp>
      <p:graphicFrame>
        <p:nvGraphicFramePr>
          <p:cNvPr id="9" name="Diagramă 8">
            <a:extLst>
              <a:ext uri="{FF2B5EF4-FFF2-40B4-BE49-F238E27FC236}">
                <a16:creationId xmlns:a16="http://schemas.microsoft.com/office/drawing/2014/main" id="{F2B049EB-5558-F87C-E473-E23C145EDBC6}"/>
              </a:ext>
            </a:extLst>
          </p:cNvPr>
          <p:cNvGraphicFramePr>
            <a:graphicFrameLocks/>
          </p:cNvGraphicFramePr>
          <p:nvPr/>
        </p:nvGraphicFramePr>
        <p:xfrm>
          <a:off x="1092925" y="1257494"/>
          <a:ext cx="5320938" cy="52859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Diagramă 9">
            <a:extLst>
              <a:ext uri="{FF2B5EF4-FFF2-40B4-BE49-F238E27FC236}">
                <a16:creationId xmlns:a16="http://schemas.microsoft.com/office/drawing/2014/main" id="{32C2D946-943C-406C-89F5-28E6CE5522B1}"/>
              </a:ext>
            </a:extLst>
          </p:cNvPr>
          <p:cNvGraphicFramePr>
            <a:graphicFrameLocks/>
          </p:cNvGraphicFramePr>
          <p:nvPr/>
        </p:nvGraphicFramePr>
        <p:xfrm>
          <a:off x="6096000" y="1257494"/>
          <a:ext cx="5475316" cy="52859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8897121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22E0C8-EBBB-EBFD-5EA6-87CD365342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tăText 3">
            <a:extLst>
              <a:ext uri="{FF2B5EF4-FFF2-40B4-BE49-F238E27FC236}">
                <a16:creationId xmlns:a16="http://schemas.microsoft.com/office/drawing/2014/main" id="{A9F7D62E-FA3B-2A72-866B-2604F0AD1F69}"/>
              </a:ext>
            </a:extLst>
          </p:cNvPr>
          <p:cNvSpPr txBox="1"/>
          <p:nvPr/>
        </p:nvSpPr>
        <p:spPr>
          <a:xfrm>
            <a:off x="10676842" y="6611779"/>
            <a:ext cx="151515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sz="1000" dirty="0" err="1"/>
              <a:t>PhD</a:t>
            </a:r>
            <a:r>
              <a:rPr lang="ro-RO" sz="1000" dirty="0"/>
              <a:t> Veaceslav Ioniță</a:t>
            </a:r>
          </a:p>
        </p:txBody>
      </p:sp>
      <p:pic>
        <p:nvPicPr>
          <p:cNvPr id="2" name="Picture 6" descr="logo-site">
            <a:extLst>
              <a:ext uri="{FF2B5EF4-FFF2-40B4-BE49-F238E27FC236}">
                <a16:creationId xmlns:a16="http://schemas.microsoft.com/office/drawing/2014/main" id="{059494E1-1968-D446-E762-36F4DDD0AE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71316" y="0"/>
            <a:ext cx="614015" cy="721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" name="Diagramă 2">
            <a:extLst>
              <a:ext uri="{FF2B5EF4-FFF2-40B4-BE49-F238E27FC236}">
                <a16:creationId xmlns:a16="http://schemas.microsoft.com/office/drawing/2014/main" id="{6116B7B2-B12E-B12C-1591-FA4879963C91}"/>
              </a:ext>
            </a:extLst>
          </p:cNvPr>
          <p:cNvGraphicFramePr>
            <a:graphicFrameLocks/>
          </p:cNvGraphicFramePr>
          <p:nvPr/>
        </p:nvGraphicFramePr>
        <p:xfrm>
          <a:off x="770709" y="222068"/>
          <a:ext cx="11038114" cy="62440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7628609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4C9F18-E017-9603-AD92-A44A5BE160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tăText 3">
            <a:extLst>
              <a:ext uri="{FF2B5EF4-FFF2-40B4-BE49-F238E27FC236}">
                <a16:creationId xmlns:a16="http://schemas.microsoft.com/office/drawing/2014/main" id="{A2EC21CD-21F6-EA21-3FA5-40C606FBA2B4}"/>
              </a:ext>
            </a:extLst>
          </p:cNvPr>
          <p:cNvSpPr txBox="1"/>
          <p:nvPr/>
        </p:nvSpPr>
        <p:spPr>
          <a:xfrm>
            <a:off x="10676842" y="6611779"/>
            <a:ext cx="151515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sz="1000" dirty="0" err="1"/>
              <a:t>PhD</a:t>
            </a:r>
            <a:r>
              <a:rPr lang="ro-RO" sz="1000" dirty="0"/>
              <a:t> Veaceslav Ioniță</a:t>
            </a:r>
          </a:p>
        </p:txBody>
      </p:sp>
      <p:pic>
        <p:nvPicPr>
          <p:cNvPr id="2" name="Picture 6" descr="logo-site">
            <a:extLst>
              <a:ext uri="{FF2B5EF4-FFF2-40B4-BE49-F238E27FC236}">
                <a16:creationId xmlns:a16="http://schemas.microsoft.com/office/drawing/2014/main" id="{1C35C5EA-A176-69C8-2746-6C25C16505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71316" y="0"/>
            <a:ext cx="614015" cy="721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Diagramă 4">
            <a:extLst>
              <a:ext uri="{FF2B5EF4-FFF2-40B4-BE49-F238E27FC236}">
                <a16:creationId xmlns:a16="http://schemas.microsoft.com/office/drawing/2014/main" id="{325A97B0-C74D-4FA0-9F50-55835DD9656B}"/>
              </a:ext>
            </a:extLst>
          </p:cNvPr>
          <p:cNvGraphicFramePr>
            <a:graphicFrameLocks/>
          </p:cNvGraphicFramePr>
          <p:nvPr/>
        </p:nvGraphicFramePr>
        <p:xfrm>
          <a:off x="836023" y="326571"/>
          <a:ext cx="11038114" cy="62852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000735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9A0AB6-4FDA-A637-1324-E91BD4DDF7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tăText 3">
            <a:extLst>
              <a:ext uri="{FF2B5EF4-FFF2-40B4-BE49-F238E27FC236}">
                <a16:creationId xmlns:a16="http://schemas.microsoft.com/office/drawing/2014/main" id="{5490410C-E8ED-D080-3482-608F578F6031}"/>
              </a:ext>
            </a:extLst>
          </p:cNvPr>
          <p:cNvSpPr txBox="1"/>
          <p:nvPr/>
        </p:nvSpPr>
        <p:spPr>
          <a:xfrm>
            <a:off x="10676842" y="6611779"/>
            <a:ext cx="151515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sz="1000" dirty="0" err="1"/>
              <a:t>PhD</a:t>
            </a:r>
            <a:r>
              <a:rPr lang="ro-RO" sz="1000" dirty="0"/>
              <a:t> Veaceslav Ioniță</a:t>
            </a:r>
          </a:p>
        </p:txBody>
      </p:sp>
      <p:pic>
        <p:nvPicPr>
          <p:cNvPr id="2" name="Picture 6" descr="logo-site">
            <a:extLst>
              <a:ext uri="{FF2B5EF4-FFF2-40B4-BE49-F238E27FC236}">
                <a16:creationId xmlns:a16="http://schemas.microsoft.com/office/drawing/2014/main" id="{4AAFA1F4-8C05-114D-E6CE-86F7918C7C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71316" y="0"/>
            <a:ext cx="614015" cy="721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" name="Diagramă 2">
            <a:extLst>
              <a:ext uri="{FF2B5EF4-FFF2-40B4-BE49-F238E27FC236}">
                <a16:creationId xmlns:a16="http://schemas.microsoft.com/office/drawing/2014/main" id="{07518CA9-F9F1-831E-6700-2E3B2571999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02297158"/>
              </p:ext>
            </p:extLst>
          </p:nvPr>
        </p:nvGraphicFramePr>
        <p:xfrm>
          <a:off x="713433" y="341644"/>
          <a:ext cx="11284299" cy="59084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2615073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EB9919-C979-6105-DCB8-A1497191D5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tăText 3">
            <a:extLst>
              <a:ext uri="{FF2B5EF4-FFF2-40B4-BE49-F238E27FC236}">
                <a16:creationId xmlns:a16="http://schemas.microsoft.com/office/drawing/2014/main" id="{D06DD27A-622A-8BC7-6BE7-31C90EF6E449}"/>
              </a:ext>
            </a:extLst>
          </p:cNvPr>
          <p:cNvSpPr txBox="1"/>
          <p:nvPr/>
        </p:nvSpPr>
        <p:spPr>
          <a:xfrm>
            <a:off x="10676842" y="6611779"/>
            <a:ext cx="151515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sz="1000" dirty="0" err="1"/>
              <a:t>PhD</a:t>
            </a:r>
            <a:r>
              <a:rPr lang="ro-RO" sz="1000" dirty="0"/>
              <a:t> Veaceslav Ioniță</a:t>
            </a:r>
          </a:p>
        </p:txBody>
      </p:sp>
      <p:pic>
        <p:nvPicPr>
          <p:cNvPr id="2" name="Picture 6" descr="logo-site">
            <a:extLst>
              <a:ext uri="{FF2B5EF4-FFF2-40B4-BE49-F238E27FC236}">
                <a16:creationId xmlns:a16="http://schemas.microsoft.com/office/drawing/2014/main" id="{D8DF3A47-2614-F987-2F57-F266EEDCCE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71316" y="0"/>
            <a:ext cx="614015" cy="721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" name="Diagramă 2">
            <a:extLst>
              <a:ext uri="{FF2B5EF4-FFF2-40B4-BE49-F238E27FC236}">
                <a16:creationId xmlns:a16="http://schemas.microsoft.com/office/drawing/2014/main" id="{EE6A0DDB-0788-C9C3-3AB5-E2570CDEB5E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66845407"/>
              </p:ext>
            </p:extLst>
          </p:nvPr>
        </p:nvGraphicFramePr>
        <p:xfrm>
          <a:off x="773723" y="411983"/>
          <a:ext cx="11023042" cy="59486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98420686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6E323A-00ED-7289-A51C-2744EC735A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tăText 3">
            <a:extLst>
              <a:ext uri="{FF2B5EF4-FFF2-40B4-BE49-F238E27FC236}">
                <a16:creationId xmlns:a16="http://schemas.microsoft.com/office/drawing/2014/main" id="{41522DF3-A26F-FDAB-6B3D-EC950CE4DA04}"/>
              </a:ext>
            </a:extLst>
          </p:cNvPr>
          <p:cNvSpPr txBox="1"/>
          <p:nvPr/>
        </p:nvSpPr>
        <p:spPr>
          <a:xfrm>
            <a:off x="10676842" y="6611779"/>
            <a:ext cx="151515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sz="1000" dirty="0" err="1"/>
              <a:t>PhD</a:t>
            </a:r>
            <a:r>
              <a:rPr lang="ro-RO" sz="1000" dirty="0"/>
              <a:t> Veaceslav Ioniță</a:t>
            </a:r>
          </a:p>
        </p:txBody>
      </p:sp>
      <p:pic>
        <p:nvPicPr>
          <p:cNvPr id="2" name="Picture 6" descr="logo-site">
            <a:extLst>
              <a:ext uri="{FF2B5EF4-FFF2-40B4-BE49-F238E27FC236}">
                <a16:creationId xmlns:a16="http://schemas.microsoft.com/office/drawing/2014/main" id="{86BE0669-A225-EC78-FB65-40C4CBEB5A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71316" y="0"/>
            <a:ext cx="614015" cy="721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" name="Diagramă 2">
            <a:extLst>
              <a:ext uri="{FF2B5EF4-FFF2-40B4-BE49-F238E27FC236}">
                <a16:creationId xmlns:a16="http://schemas.microsoft.com/office/drawing/2014/main" id="{2A5B1FC4-9F1D-BA2D-EFB7-52EDBFCF89F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34381064"/>
              </p:ext>
            </p:extLst>
          </p:nvPr>
        </p:nvGraphicFramePr>
        <p:xfrm>
          <a:off x="803868" y="311499"/>
          <a:ext cx="11113477" cy="61093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26960333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801FBE-EF4C-62FE-3620-E581C03D91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tăText 3">
            <a:extLst>
              <a:ext uri="{FF2B5EF4-FFF2-40B4-BE49-F238E27FC236}">
                <a16:creationId xmlns:a16="http://schemas.microsoft.com/office/drawing/2014/main" id="{CA498CBF-77CD-36ED-1100-519943F5B5D5}"/>
              </a:ext>
            </a:extLst>
          </p:cNvPr>
          <p:cNvSpPr txBox="1"/>
          <p:nvPr/>
        </p:nvSpPr>
        <p:spPr>
          <a:xfrm>
            <a:off x="10676842" y="6611779"/>
            <a:ext cx="151515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sz="1000" dirty="0" err="1"/>
              <a:t>PhD</a:t>
            </a:r>
            <a:r>
              <a:rPr lang="ro-RO" sz="1000" dirty="0"/>
              <a:t> Veaceslav Ioniță</a:t>
            </a:r>
          </a:p>
        </p:txBody>
      </p:sp>
      <p:pic>
        <p:nvPicPr>
          <p:cNvPr id="2" name="Picture 6" descr="logo-site">
            <a:extLst>
              <a:ext uri="{FF2B5EF4-FFF2-40B4-BE49-F238E27FC236}">
                <a16:creationId xmlns:a16="http://schemas.microsoft.com/office/drawing/2014/main" id="{B9893BA4-8C9E-4DE6-473B-16FAE89DF4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71316" y="0"/>
            <a:ext cx="614015" cy="721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" name="Diagramă 2">
            <a:extLst>
              <a:ext uri="{FF2B5EF4-FFF2-40B4-BE49-F238E27FC236}">
                <a16:creationId xmlns:a16="http://schemas.microsoft.com/office/drawing/2014/main" id="{5503A9A5-6BC1-7236-8B8C-0D0E85C9022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88902707"/>
              </p:ext>
            </p:extLst>
          </p:nvPr>
        </p:nvGraphicFramePr>
        <p:xfrm>
          <a:off x="793820" y="190919"/>
          <a:ext cx="11083332" cy="6199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794862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A6DF48-943D-0C67-B4A5-8197564AE1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tăText 3">
            <a:extLst>
              <a:ext uri="{FF2B5EF4-FFF2-40B4-BE49-F238E27FC236}">
                <a16:creationId xmlns:a16="http://schemas.microsoft.com/office/drawing/2014/main" id="{5CDCEEB7-CAB4-9704-D352-CDF7D397163E}"/>
              </a:ext>
            </a:extLst>
          </p:cNvPr>
          <p:cNvSpPr txBox="1"/>
          <p:nvPr/>
        </p:nvSpPr>
        <p:spPr>
          <a:xfrm>
            <a:off x="10676842" y="6611779"/>
            <a:ext cx="151515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sz="1000" dirty="0" err="1"/>
              <a:t>PhD</a:t>
            </a:r>
            <a:r>
              <a:rPr lang="ro-RO" sz="1000" dirty="0"/>
              <a:t> Veaceslav Ioniță</a:t>
            </a:r>
          </a:p>
        </p:txBody>
      </p:sp>
      <p:pic>
        <p:nvPicPr>
          <p:cNvPr id="2" name="Picture 6" descr="logo-site">
            <a:extLst>
              <a:ext uri="{FF2B5EF4-FFF2-40B4-BE49-F238E27FC236}">
                <a16:creationId xmlns:a16="http://schemas.microsoft.com/office/drawing/2014/main" id="{594BE4E8-4417-F824-9BC7-8D52B40673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71316" y="0"/>
            <a:ext cx="614015" cy="721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u 2">
            <a:extLst>
              <a:ext uri="{FF2B5EF4-FFF2-40B4-BE49-F238E27FC236}">
                <a16:creationId xmlns:a16="http://schemas.microsoft.com/office/drawing/2014/main" id="{D01266DB-C9BD-3BC9-BEEA-36748464B3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o-RO" dirty="0"/>
              <a:t>Creșterea investițiilor capitale obiectivul major pe termen mediu și lung</a:t>
            </a:r>
          </a:p>
        </p:txBody>
      </p:sp>
    </p:spTree>
    <p:extLst>
      <p:ext uri="{BB962C8B-B14F-4D97-AF65-F5344CB8AC3E}">
        <p14:creationId xmlns:p14="http://schemas.microsoft.com/office/powerpoint/2010/main" val="189495471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DCB647-0A63-DEC9-E3D0-C06248FED0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tăText 3">
            <a:extLst>
              <a:ext uri="{FF2B5EF4-FFF2-40B4-BE49-F238E27FC236}">
                <a16:creationId xmlns:a16="http://schemas.microsoft.com/office/drawing/2014/main" id="{A81A4313-192A-5C21-AFE5-C779732DFDB8}"/>
              </a:ext>
            </a:extLst>
          </p:cNvPr>
          <p:cNvSpPr txBox="1"/>
          <p:nvPr/>
        </p:nvSpPr>
        <p:spPr>
          <a:xfrm>
            <a:off x="10676842" y="6611779"/>
            <a:ext cx="151515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sz="1000" dirty="0" err="1"/>
              <a:t>PhD</a:t>
            </a:r>
            <a:r>
              <a:rPr lang="ro-RO" sz="1000" dirty="0"/>
              <a:t> Veaceslav Ioniță</a:t>
            </a:r>
          </a:p>
        </p:txBody>
      </p:sp>
      <p:pic>
        <p:nvPicPr>
          <p:cNvPr id="2" name="Picture 6" descr="logo-site">
            <a:extLst>
              <a:ext uri="{FF2B5EF4-FFF2-40B4-BE49-F238E27FC236}">
                <a16:creationId xmlns:a16="http://schemas.microsoft.com/office/drawing/2014/main" id="{9518862D-4012-36CA-D90E-F4506530A8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71316" y="0"/>
            <a:ext cx="614015" cy="721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" name="Diagramă 2">
            <a:extLst>
              <a:ext uri="{FF2B5EF4-FFF2-40B4-BE49-F238E27FC236}">
                <a16:creationId xmlns:a16="http://schemas.microsoft.com/office/drawing/2014/main" id="{7680988A-F16D-6277-CAF7-17A265229FE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8014788"/>
              </p:ext>
            </p:extLst>
          </p:nvPr>
        </p:nvGraphicFramePr>
        <p:xfrm>
          <a:off x="1162049" y="342900"/>
          <a:ext cx="10582275" cy="58959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11265551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43B6F7-7654-07D7-97B7-0E13732B6D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tăText 3">
            <a:extLst>
              <a:ext uri="{FF2B5EF4-FFF2-40B4-BE49-F238E27FC236}">
                <a16:creationId xmlns:a16="http://schemas.microsoft.com/office/drawing/2014/main" id="{66602C48-E0B8-FB60-3743-E81DC43F6529}"/>
              </a:ext>
            </a:extLst>
          </p:cNvPr>
          <p:cNvSpPr txBox="1"/>
          <p:nvPr/>
        </p:nvSpPr>
        <p:spPr>
          <a:xfrm>
            <a:off x="10676842" y="6611779"/>
            <a:ext cx="151515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sz="1000" dirty="0" err="1"/>
              <a:t>PhD</a:t>
            </a:r>
            <a:r>
              <a:rPr lang="ro-RO" sz="1000" dirty="0"/>
              <a:t> Veaceslav Ioniță</a:t>
            </a:r>
          </a:p>
        </p:txBody>
      </p:sp>
      <p:pic>
        <p:nvPicPr>
          <p:cNvPr id="2" name="Picture 6" descr="logo-site">
            <a:extLst>
              <a:ext uri="{FF2B5EF4-FFF2-40B4-BE49-F238E27FC236}">
                <a16:creationId xmlns:a16="http://schemas.microsoft.com/office/drawing/2014/main" id="{D43C016C-66EE-68F3-A31A-086B0D0B4E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71316" y="0"/>
            <a:ext cx="614015" cy="721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" name="Diagramă 2">
            <a:extLst>
              <a:ext uri="{FF2B5EF4-FFF2-40B4-BE49-F238E27FC236}">
                <a16:creationId xmlns:a16="http://schemas.microsoft.com/office/drawing/2014/main" id="{0D21BB8E-69B5-64AE-DF44-D117A7160E2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22090884"/>
              </p:ext>
            </p:extLst>
          </p:nvPr>
        </p:nvGraphicFramePr>
        <p:xfrm>
          <a:off x="1000125" y="381000"/>
          <a:ext cx="10820400" cy="52863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CasetăText 4">
            <a:extLst>
              <a:ext uri="{FF2B5EF4-FFF2-40B4-BE49-F238E27FC236}">
                <a16:creationId xmlns:a16="http://schemas.microsoft.com/office/drawing/2014/main" id="{474597B9-3280-D9A2-DD7D-EEF9CF6E73C2}"/>
              </a:ext>
            </a:extLst>
          </p:cNvPr>
          <p:cNvSpPr txBox="1"/>
          <p:nvPr/>
        </p:nvSpPr>
        <p:spPr>
          <a:xfrm>
            <a:off x="1419225" y="5688449"/>
            <a:ext cx="104013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dirty="0"/>
              <a:t>NOTĂ: Pentru depășirea decalajului de dezvoltare între Moldova și minimul din UE, avem nevoie de investiții anuale echivalent a 7-10% din PIB, sau 26-38 miliarde lei la valoarea leului din 2026</a:t>
            </a:r>
          </a:p>
        </p:txBody>
      </p:sp>
    </p:spTree>
    <p:extLst>
      <p:ext uri="{BB962C8B-B14F-4D97-AF65-F5344CB8AC3E}">
        <p14:creationId xmlns:p14="http://schemas.microsoft.com/office/powerpoint/2010/main" val="352016695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F01799-F587-38C8-2283-344734A4DA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tăText 3">
            <a:extLst>
              <a:ext uri="{FF2B5EF4-FFF2-40B4-BE49-F238E27FC236}">
                <a16:creationId xmlns:a16="http://schemas.microsoft.com/office/drawing/2014/main" id="{946D6E28-3916-555B-54C6-5AA7C573C54B}"/>
              </a:ext>
            </a:extLst>
          </p:cNvPr>
          <p:cNvSpPr txBox="1"/>
          <p:nvPr/>
        </p:nvSpPr>
        <p:spPr>
          <a:xfrm>
            <a:off x="10676842" y="6611779"/>
            <a:ext cx="151515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sz="1000" dirty="0" err="1"/>
              <a:t>PhD</a:t>
            </a:r>
            <a:r>
              <a:rPr lang="ro-RO" sz="1000" dirty="0"/>
              <a:t> Veaceslav Ioniță</a:t>
            </a:r>
          </a:p>
        </p:txBody>
      </p:sp>
      <p:pic>
        <p:nvPicPr>
          <p:cNvPr id="2" name="Picture 6" descr="logo-site">
            <a:extLst>
              <a:ext uri="{FF2B5EF4-FFF2-40B4-BE49-F238E27FC236}">
                <a16:creationId xmlns:a16="http://schemas.microsoft.com/office/drawing/2014/main" id="{FE721F24-D5A3-B85E-6928-C000B47C3D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71316" y="0"/>
            <a:ext cx="614015" cy="721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u 2">
            <a:extLst>
              <a:ext uri="{FF2B5EF4-FFF2-40B4-BE49-F238E27FC236}">
                <a16:creationId xmlns:a16="http://schemas.microsoft.com/office/drawing/2014/main" id="{CEFEFF2D-E268-3DE3-ACDC-B37FE080C7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/>
              <a:t>Facilitățile fiscale, sau utilizarea ne-transparentă a Bugetului Public</a:t>
            </a:r>
          </a:p>
        </p:txBody>
      </p:sp>
      <p:sp>
        <p:nvSpPr>
          <p:cNvPr id="5" name="Substituent text 4">
            <a:extLst>
              <a:ext uri="{FF2B5EF4-FFF2-40B4-BE49-F238E27FC236}">
                <a16:creationId xmlns:a16="http://schemas.microsoft.com/office/drawing/2014/main" id="{18AEAB73-214B-EC6E-AF86-9544BF9DF0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89212" y="3530128"/>
            <a:ext cx="8915399" cy="2093431"/>
          </a:xfrm>
        </p:spPr>
        <p:txBody>
          <a:bodyPr>
            <a:normAutofit/>
          </a:bodyPr>
          <a:lstStyle/>
          <a:p>
            <a:r>
              <a:rPr lang="ro-RO" b="1" dirty="0"/>
              <a:t>Facilități fiscale sau cheltuieli fiscale?</a:t>
            </a:r>
          </a:p>
          <a:p>
            <a:endParaRPr lang="ro-RO" b="1" dirty="0"/>
          </a:p>
          <a:p>
            <a:r>
              <a:rPr lang="ro-RO" dirty="0"/>
              <a:t>Date din raportul IDIS Viitorul din 2021: Facilitățile Fiscale în Republica Moldova și impactul lor asupra Bugetului Public național</a:t>
            </a:r>
          </a:p>
          <a:p>
            <a:endParaRPr lang="ro-RO" b="1" dirty="0"/>
          </a:p>
        </p:txBody>
      </p:sp>
    </p:spTree>
    <p:extLst>
      <p:ext uri="{BB962C8B-B14F-4D97-AF65-F5344CB8AC3E}">
        <p14:creationId xmlns:p14="http://schemas.microsoft.com/office/powerpoint/2010/main" val="145467014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56A78F-3AAD-DCC8-4600-739D5B6309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tăText 3">
            <a:extLst>
              <a:ext uri="{FF2B5EF4-FFF2-40B4-BE49-F238E27FC236}">
                <a16:creationId xmlns:a16="http://schemas.microsoft.com/office/drawing/2014/main" id="{AEA8A030-26E9-9515-4DDD-08EA01285809}"/>
              </a:ext>
            </a:extLst>
          </p:cNvPr>
          <p:cNvSpPr txBox="1"/>
          <p:nvPr/>
        </p:nvSpPr>
        <p:spPr>
          <a:xfrm>
            <a:off x="10676842" y="6611779"/>
            <a:ext cx="151515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sz="1000" dirty="0" err="1"/>
              <a:t>PhD</a:t>
            </a:r>
            <a:r>
              <a:rPr lang="ro-RO" sz="1000" dirty="0"/>
              <a:t> Veaceslav Ioniță</a:t>
            </a:r>
          </a:p>
        </p:txBody>
      </p:sp>
      <p:pic>
        <p:nvPicPr>
          <p:cNvPr id="2" name="Picture 6" descr="logo-site">
            <a:extLst>
              <a:ext uri="{FF2B5EF4-FFF2-40B4-BE49-F238E27FC236}">
                <a16:creationId xmlns:a16="http://schemas.microsoft.com/office/drawing/2014/main" id="{14E00119-2180-21E4-37A0-C3ED70474F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71316" y="0"/>
            <a:ext cx="614015" cy="721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u 2">
            <a:extLst>
              <a:ext uri="{FF2B5EF4-FFF2-40B4-BE49-F238E27FC236}">
                <a16:creationId xmlns:a16="http://schemas.microsoft.com/office/drawing/2014/main" id="{933D62B1-5326-124F-CA12-910C37898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3897" y="393192"/>
            <a:ext cx="10050716" cy="859536"/>
          </a:xfrm>
        </p:spPr>
        <p:txBody>
          <a:bodyPr>
            <a:noAutofit/>
          </a:bodyPr>
          <a:lstStyle/>
          <a:p>
            <a:r>
              <a:rPr lang="ro-RO" sz="2000" dirty="0"/>
              <a:t>HCC </a:t>
            </a:r>
            <a:r>
              <a:rPr lang="nn-NO" sz="2000" dirty="0"/>
              <a:t>Nr. 34 din  29.07.2016</a:t>
            </a:r>
            <a:r>
              <a:rPr lang="ro-RO" sz="2000" dirty="0"/>
              <a:t>. privind Raportul auditului de conformitate asociat auditului de performanță al sistemului facilităților fiscale și vamale</a:t>
            </a:r>
          </a:p>
        </p:txBody>
      </p:sp>
      <p:sp>
        <p:nvSpPr>
          <p:cNvPr id="5" name="Substituent conținut 4">
            <a:extLst>
              <a:ext uri="{FF2B5EF4-FFF2-40B4-BE49-F238E27FC236}">
                <a16:creationId xmlns:a16="http://schemas.microsoft.com/office/drawing/2014/main" id="{4AE9CF2C-68AE-C12E-8B7C-9EBA0C167F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9304" y="1517904"/>
            <a:ext cx="10415016" cy="4700016"/>
          </a:xfrm>
        </p:spPr>
        <p:txBody>
          <a:bodyPr>
            <a:normAutofit/>
          </a:bodyPr>
          <a:lstStyle/>
          <a:p>
            <a:pPr lvl="0"/>
            <a:r>
              <a:rPr lang="ro-RO" dirty="0"/>
              <a:t>Valoarea facilităților fiscale și vamale acordate de stat pentru anii 2011-2015 (a celor cuantificate și raportate de administratori) este echivalentă cu aproximativ </a:t>
            </a:r>
            <a:r>
              <a:rPr lang="ro-RO" b="1" dirty="0"/>
              <a:t>57,4 </a:t>
            </a:r>
            <a:r>
              <a:rPr lang="ro-RO" b="1" dirty="0" err="1"/>
              <a:t>mlrd.lei</a:t>
            </a:r>
            <a:r>
              <a:rPr lang="ro-RO" b="1" dirty="0"/>
              <a:t>. </a:t>
            </a:r>
          </a:p>
          <a:p>
            <a:pPr lvl="0"/>
            <a:r>
              <a:rPr lang="ro-RO" dirty="0"/>
              <a:t>Doar pentru anul 2015 suma acestora este de circa </a:t>
            </a:r>
            <a:r>
              <a:rPr lang="ro-RO" b="1" dirty="0"/>
              <a:t>14,7 </a:t>
            </a:r>
            <a:r>
              <a:rPr lang="ro-RO" b="1" dirty="0" err="1"/>
              <a:t>mlrd.lei</a:t>
            </a:r>
            <a:r>
              <a:rPr lang="ro-RO" b="1" dirty="0"/>
              <a:t>, ceea ce constituie peste 48,0% din cheltuielile </a:t>
            </a:r>
            <a:r>
              <a:rPr lang="ro-RO" dirty="0"/>
              <a:t>bugetului de stat executate în același an (30,1 </a:t>
            </a:r>
            <a:r>
              <a:rPr lang="ro-RO" dirty="0" err="1"/>
              <a:t>mlrd.lei</a:t>
            </a:r>
            <a:r>
              <a:rPr lang="ro-RO" dirty="0"/>
              <a:t>), fiind cel mai înalt nivel din ultimii 5 ani. </a:t>
            </a:r>
          </a:p>
          <a:p>
            <a:pPr lvl="0"/>
            <a:r>
              <a:rPr lang="ro-RO" dirty="0"/>
              <a:t>Circa 50 tipuri de facilități fiscale și vamale </a:t>
            </a:r>
            <a:r>
              <a:rPr lang="ro-RO" dirty="0" err="1"/>
              <a:t>sînt</a:t>
            </a:r>
            <a:r>
              <a:rPr lang="ro-RO" dirty="0"/>
              <a:t> aplicate constant pentru o perioadă mai mare de 19 ani, fără a fi operate modificări, revizuiri sau ajustări de rigoare. </a:t>
            </a:r>
          </a:p>
          <a:p>
            <a:pPr lvl="0"/>
            <a:r>
              <a:rPr lang="ro-RO" dirty="0"/>
              <a:t>Creșterea continuă a volumului facilităților fiscale și vamale în ultimii 5 ani se datorează extinderii spectrului facilităților acordate, care, la finele anului 2015, au constituit 105 tipuri de scutiri de taxe și impozite. </a:t>
            </a:r>
          </a:p>
          <a:p>
            <a:pPr marL="0" indent="0">
              <a:buNone/>
            </a:pPr>
            <a:endParaRPr lang="ro-RO" dirty="0"/>
          </a:p>
        </p:txBody>
      </p:sp>
    </p:spTree>
    <p:extLst>
      <p:ext uri="{BB962C8B-B14F-4D97-AF65-F5344CB8AC3E}">
        <p14:creationId xmlns:p14="http://schemas.microsoft.com/office/powerpoint/2010/main" val="59925407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7C1EEE-911B-5E05-A555-C235568D86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tăText 3">
            <a:extLst>
              <a:ext uri="{FF2B5EF4-FFF2-40B4-BE49-F238E27FC236}">
                <a16:creationId xmlns:a16="http://schemas.microsoft.com/office/drawing/2014/main" id="{D42ACEC6-ABF5-6A8E-7370-0D59BE3DEF2A}"/>
              </a:ext>
            </a:extLst>
          </p:cNvPr>
          <p:cNvSpPr txBox="1"/>
          <p:nvPr/>
        </p:nvSpPr>
        <p:spPr>
          <a:xfrm>
            <a:off x="10676842" y="6611779"/>
            <a:ext cx="151515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sz="1000" dirty="0" err="1"/>
              <a:t>PhD</a:t>
            </a:r>
            <a:r>
              <a:rPr lang="ro-RO" sz="1000" dirty="0"/>
              <a:t> Veaceslav Ioniță</a:t>
            </a:r>
          </a:p>
        </p:txBody>
      </p:sp>
      <p:pic>
        <p:nvPicPr>
          <p:cNvPr id="2" name="Picture 6" descr="logo-site">
            <a:extLst>
              <a:ext uri="{FF2B5EF4-FFF2-40B4-BE49-F238E27FC236}">
                <a16:creationId xmlns:a16="http://schemas.microsoft.com/office/drawing/2014/main" id="{AA885785-4C19-E491-8475-84199D3B31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71316" y="0"/>
            <a:ext cx="614015" cy="721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ine 2">
            <a:extLst>
              <a:ext uri="{FF2B5EF4-FFF2-40B4-BE49-F238E27FC236}">
                <a16:creationId xmlns:a16="http://schemas.microsoft.com/office/drawing/2014/main" id="{31FA7CA3-E931-AB17-99BF-DFA7B65F3EC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8457" y="419100"/>
            <a:ext cx="10273443" cy="621231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5169407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4F1DE9-11AA-ADD9-91DF-B6343689AE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tăText 3">
            <a:extLst>
              <a:ext uri="{FF2B5EF4-FFF2-40B4-BE49-F238E27FC236}">
                <a16:creationId xmlns:a16="http://schemas.microsoft.com/office/drawing/2014/main" id="{D5D59606-E16D-9A5C-2B5C-616C1BF7C2BE}"/>
              </a:ext>
            </a:extLst>
          </p:cNvPr>
          <p:cNvSpPr txBox="1"/>
          <p:nvPr/>
        </p:nvSpPr>
        <p:spPr>
          <a:xfrm>
            <a:off x="10676842" y="6611779"/>
            <a:ext cx="151515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sz="1000" dirty="0" err="1"/>
              <a:t>PhD</a:t>
            </a:r>
            <a:r>
              <a:rPr lang="ro-RO" sz="1000" dirty="0"/>
              <a:t> Veaceslav Ioniță</a:t>
            </a:r>
          </a:p>
        </p:txBody>
      </p:sp>
      <p:pic>
        <p:nvPicPr>
          <p:cNvPr id="2" name="Picture 6" descr="logo-site">
            <a:extLst>
              <a:ext uri="{FF2B5EF4-FFF2-40B4-BE49-F238E27FC236}">
                <a16:creationId xmlns:a16="http://schemas.microsoft.com/office/drawing/2014/main" id="{5A4B4E94-38DA-7504-BAC1-0CC733805C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71316" y="0"/>
            <a:ext cx="614015" cy="721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u 2">
            <a:extLst>
              <a:ext uri="{FF2B5EF4-FFF2-40B4-BE49-F238E27FC236}">
                <a16:creationId xmlns:a16="http://schemas.microsoft.com/office/drawing/2014/main" id="{BF78AC2A-1D55-F676-0507-2E0BA68749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/>
              <a:t>Uniformizarea sau diversificarea TVA</a:t>
            </a:r>
          </a:p>
        </p:txBody>
      </p:sp>
    </p:spTree>
    <p:extLst>
      <p:ext uri="{BB962C8B-B14F-4D97-AF65-F5344CB8AC3E}">
        <p14:creationId xmlns:p14="http://schemas.microsoft.com/office/powerpoint/2010/main" val="400368547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18F8F2-6927-703C-2E6A-4596DEA435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tăText 3">
            <a:extLst>
              <a:ext uri="{FF2B5EF4-FFF2-40B4-BE49-F238E27FC236}">
                <a16:creationId xmlns:a16="http://schemas.microsoft.com/office/drawing/2014/main" id="{16417C3B-4A9D-2A96-D0C1-2DD0BFC7A07E}"/>
              </a:ext>
            </a:extLst>
          </p:cNvPr>
          <p:cNvSpPr txBox="1"/>
          <p:nvPr/>
        </p:nvSpPr>
        <p:spPr>
          <a:xfrm>
            <a:off x="10676842" y="6611779"/>
            <a:ext cx="151515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sz="1000" dirty="0" err="1"/>
              <a:t>PhD</a:t>
            </a:r>
            <a:r>
              <a:rPr lang="ro-RO" sz="1000" dirty="0"/>
              <a:t> Veaceslav Ioniță</a:t>
            </a:r>
          </a:p>
        </p:txBody>
      </p:sp>
      <p:pic>
        <p:nvPicPr>
          <p:cNvPr id="2" name="Picture 6" descr="logo-site">
            <a:extLst>
              <a:ext uri="{FF2B5EF4-FFF2-40B4-BE49-F238E27FC236}">
                <a16:creationId xmlns:a16="http://schemas.microsoft.com/office/drawing/2014/main" id="{D71888D4-35D6-3052-F584-F48B6EEA78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71316" y="0"/>
            <a:ext cx="614015" cy="721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ine 4">
            <a:extLst>
              <a:ext uri="{FF2B5EF4-FFF2-40B4-BE49-F238E27FC236}">
                <a16:creationId xmlns:a16="http://schemas.microsoft.com/office/drawing/2014/main" id="{A2EB6A88-4441-EBCD-EF39-0DCC747DBA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2475" y="203200"/>
            <a:ext cx="10982325" cy="6235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289994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F16770-EFF6-9566-0803-CD5BDB13F8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tăText 3">
            <a:extLst>
              <a:ext uri="{FF2B5EF4-FFF2-40B4-BE49-F238E27FC236}">
                <a16:creationId xmlns:a16="http://schemas.microsoft.com/office/drawing/2014/main" id="{D4609482-209C-F00D-52D5-A96E096F33E3}"/>
              </a:ext>
            </a:extLst>
          </p:cNvPr>
          <p:cNvSpPr txBox="1"/>
          <p:nvPr/>
        </p:nvSpPr>
        <p:spPr>
          <a:xfrm>
            <a:off x="10676842" y="6611779"/>
            <a:ext cx="151515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sz="1000" dirty="0" err="1"/>
              <a:t>PhD</a:t>
            </a:r>
            <a:r>
              <a:rPr lang="ro-RO" sz="1000" dirty="0"/>
              <a:t> Veaceslav Ioniță</a:t>
            </a:r>
          </a:p>
        </p:txBody>
      </p:sp>
      <p:pic>
        <p:nvPicPr>
          <p:cNvPr id="2" name="Picture 6" descr="logo-site">
            <a:extLst>
              <a:ext uri="{FF2B5EF4-FFF2-40B4-BE49-F238E27FC236}">
                <a16:creationId xmlns:a16="http://schemas.microsoft.com/office/drawing/2014/main" id="{4A011343-141D-2E0A-8285-4F7EE7A4A3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71316" y="0"/>
            <a:ext cx="614015" cy="721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u 2">
            <a:extLst>
              <a:ext uri="{FF2B5EF4-FFF2-40B4-BE49-F238E27FC236}">
                <a16:creationId xmlns:a16="http://schemas.microsoft.com/office/drawing/2014/main" id="{DE5FD49B-2502-04E3-C5EA-9F00C0D144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/>
              <a:t>Comerțul on-line o sursă importantă de venit</a:t>
            </a:r>
          </a:p>
        </p:txBody>
      </p:sp>
    </p:spTree>
    <p:extLst>
      <p:ext uri="{BB962C8B-B14F-4D97-AF65-F5344CB8AC3E}">
        <p14:creationId xmlns:p14="http://schemas.microsoft.com/office/powerpoint/2010/main" val="391832518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420147-C827-1931-B45E-1F0F8821FD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tăText 3">
            <a:extLst>
              <a:ext uri="{FF2B5EF4-FFF2-40B4-BE49-F238E27FC236}">
                <a16:creationId xmlns:a16="http://schemas.microsoft.com/office/drawing/2014/main" id="{C6A3DAC0-93F1-6764-D9BE-EC91CC3FD599}"/>
              </a:ext>
            </a:extLst>
          </p:cNvPr>
          <p:cNvSpPr txBox="1"/>
          <p:nvPr/>
        </p:nvSpPr>
        <p:spPr>
          <a:xfrm>
            <a:off x="10676842" y="6611779"/>
            <a:ext cx="151515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sz="1000" dirty="0" err="1"/>
              <a:t>PhD</a:t>
            </a:r>
            <a:r>
              <a:rPr lang="ro-RO" sz="1000" dirty="0"/>
              <a:t> Veaceslav Ioniță</a:t>
            </a:r>
          </a:p>
        </p:txBody>
      </p:sp>
      <p:pic>
        <p:nvPicPr>
          <p:cNvPr id="2" name="Picture 6" descr="logo-site">
            <a:extLst>
              <a:ext uri="{FF2B5EF4-FFF2-40B4-BE49-F238E27FC236}">
                <a16:creationId xmlns:a16="http://schemas.microsoft.com/office/drawing/2014/main" id="{9AEE9D8B-0059-94F7-EA62-71768D6008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71316" y="0"/>
            <a:ext cx="614015" cy="721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" name="Diagramă 2">
            <a:extLst>
              <a:ext uri="{FF2B5EF4-FFF2-40B4-BE49-F238E27FC236}">
                <a16:creationId xmlns:a16="http://schemas.microsoft.com/office/drawing/2014/main" id="{C31C9E64-E552-06BD-0C7E-88FA5884543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813162"/>
              </p:ext>
            </p:extLst>
          </p:nvPr>
        </p:nvGraphicFramePr>
        <p:xfrm>
          <a:off x="781050" y="333375"/>
          <a:ext cx="11096625" cy="60483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32777359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3CAEFF-0348-C368-80EF-ABEBBCD93B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tăText 3">
            <a:extLst>
              <a:ext uri="{FF2B5EF4-FFF2-40B4-BE49-F238E27FC236}">
                <a16:creationId xmlns:a16="http://schemas.microsoft.com/office/drawing/2014/main" id="{60FBA240-AA89-5AD8-35DF-76491734917F}"/>
              </a:ext>
            </a:extLst>
          </p:cNvPr>
          <p:cNvSpPr txBox="1"/>
          <p:nvPr/>
        </p:nvSpPr>
        <p:spPr>
          <a:xfrm>
            <a:off x="10676842" y="6611779"/>
            <a:ext cx="151515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sz="1000" dirty="0" err="1"/>
              <a:t>PhD</a:t>
            </a:r>
            <a:r>
              <a:rPr lang="ro-RO" sz="1000" dirty="0"/>
              <a:t> Veaceslav Ioniță</a:t>
            </a:r>
          </a:p>
        </p:txBody>
      </p:sp>
      <p:pic>
        <p:nvPicPr>
          <p:cNvPr id="2" name="Picture 6" descr="logo-site">
            <a:extLst>
              <a:ext uri="{FF2B5EF4-FFF2-40B4-BE49-F238E27FC236}">
                <a16:creationId xmlns:a16="http://schemas.microsoft.com/office/drawing/2014/main" id="{143EA948-1898-CD40-9C79-573C4C495C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71316" y="0"/>
            <a:ext cx="614015" cy="721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" name="Diagramă 2">
            <a:extLst>
              <a:ext uri="{FF2B5EF4-FFF2-40B4-BE49-F238E27FC236}">
                <a16:creationId xmlns:a16="http://schemas.microsoft.com/office/drawing/2014/main" id="{D4EC4934-0EFF-67B6-DBB0-7FE2AD5A225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23363478"/>
              </p:ext>
            </p:extLst>
          </p:nvPr>
        </p:nvGraphicFramePr>
        <p:xfrm>
          <a:off x="1028700" y="361949"/>
          <a:ext cx="10639425" cy="60483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92735781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5EB685-73FF-216C-5AC8-D06B5A36FB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tăText 3">
            <a:extLst>
              <a:ext uri="{FF2B5EF4-FFF2-40B4-BE49-F238E27FC236}">
                <a16:creationId xmlns:a16="http://schemas.microsoft.com/office/drawing/2014/main" id="{AF34271D-090E-45EE-2BE2-A0603B73A7BA}"/>
              </a:ext>
            </a:extLst>
          </p:cNvPr>
          <p:cNvSpPr txBox="1"/>
          <p:nvPr/>
        </p:nvSpPr>
        <p:spPr>
          <a:xfrm>
            <a:off x="10676842" y="6611779"/>
            <a:ext cx="151515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sz="1000" dirty="0" err="1"/>
              <a:t>PhD</a:t>
            </a:r>
            <a:r>
              <a:rPr lang="ro-RO" sz="1000" dirty="0"/>
              <a:t> Veaceslav Ioniță</a:t>
            </a:r>
          </a:p>
        </p:txBody>
      </p:sp>
      <p:pic>
        <p:nvPicPr>
          <p:cNvPr id="2" name="Picture 6" descr="logo-site">
            <a:extLst>
              <a:ext uri="{FF2B5EF4-FFF2-40B4-BE49-F238E27FC236}">
                <a16:creationId xmlns:a16="http://schemas.microsoft.com/office/drawing/2014/main" id="{0E91F20C-4FA6-7A75-DBB2-0769DB8A72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71316" y="0"/>
            <a:ext cx="614015" cy="721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u 2">
            <a:extLst>
              <a:ext uri="{FF2B5EF4-FFF2-40B4-BE49-F238E27FC236}">
                <a16:creationId xmlns:a16="http://schemas.microsoft.com/office/drawing/2014/main" id="{31666740-E8DE-E255-53DE-CF93C7D994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/>
              <a:t>Comentarii la propunerile guvernului</a:t>
            </a:r>
          </a:p>
        </p:txBody>
      </p:sp>
    </p:spTree>
    <p:extLst>
      <p:ext uri="{BB962C8B-B14F-4D97-AF65-F5344CB8AC3E}">
        <p14:creationId xmlns:p14="http://schemas.microsoft.com/office/powerpoint/2010/main" val="195317432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8DA2D-A369-C3A9-3F23-96D4FEAA9A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tăText 3">
            <a:extLst>
              <a:ext uri="{FF2B5EF4-FFF2-40B4-BE49-F238E27FC236}">
                <a16:creationId xmlns:a16="http://schemas.microsoft.com/office/drawing/2014/main" id="{DAFA311C-52BB-2CE5-8836-A32E0D4F12CE}"/>
              </a:ext>
            </a:extLst>
          </p:cNvPr>
          <p:cNvSpPr txBox="1"/>
          <p:nvPr/>
        </p:nvSpPr>
        <p:spPr>
          <a:xfrm>
            <a:off x="10676842" y="6611779"/>
            <a:ext cx="151515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sz="1000" dirty="0" err="1"/>
              <a:t>PhD</a:t>
            </a:r>
            <a:r>
              <a:rPr lang="ro-RO" sz="1000" dirty="0"/>
              <a:t> Veaceslav Ioniță</a:t>
            </a:r>
          </a:p>
        </p:txBody>
      </p:sp>
      <p:pic>
        <p:nvPicPr>
          <p:cNvPr id="2" name="Picture 6" descr="logo-site">
            <a:extLst>
              <a:ext uri="{FF2B5EF4-FFF2-40B4-BE49-F238E27FC236}">
                <a16:creationId xmlns:a16="http://schemas.microsoft.com/office/drawing/2014/main" id="{15724928-2A94-5C31-A02B-F7F7B27CCB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71316" y="0"/>
            <a:ext cx="614015" cy="721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ine 2">
            <a:extLst>
              <a:ext uri="{FF2B5EF4-FFF2-40B4-BE49-F238E27FC236}">
                <a16:creationId xmlns:a16="http://schemas.microsoft.com/office/drawing/2014/main" id="{CDDD394A-8342-35E4-9BFA-ADCE547DF9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962" y="295275"/>
            <a:ext cx="11077354" cy="6234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125515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1AB36E-5B7D-B524-CDA1-B19491CD57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tăText 3">
            <a:extLst>
              <a:ext uri="{FF2B5EF4-FFF2-40B4-BE49-F238E27FC236}">
                <a16:creationId xmlns:a16="http://schemas.microsoft.com/office/drawing/2014/main" id="{DD549091-4BC1-A98F-46A9-9B6769B22345}"/>
              </a:ext>
            </a:extLst>
          </p:cNvPr>
          <p:cNvSpPr txBox="1"/>
          <p:nvPr/>
        </p:nvSpPr>
        <p:spPr>
          <a:xfrm>
            <a:off x="10676842" y="6611779"/>
            <a:ext cx="151515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sz="1000" dirty="0" err="1"/>
              <a:t>PhD</a:t>
            </a:r>
            <a:r>
              <a:rPr lang="ro-RO" sz="1000" dirty="0"/>
              <a:t> Veaceslav Ioniță</a:t>
            </a:r>
          </a:p>
        </p:txBody>
      </p:sp>
      <p:pic>
        <p:nvPicPr>
          <p:cNvPr id="2" name="Picture 6" descr="logo-site">
            <a:extLst>
              <a:ext uri="{FF2B5EF4-FFF2-40B4-BE49-F238E27FC236}">
                <a16:creationId xmlns:a16="http://schemas.microsoft.com/office/drawing/2014/main" id="{E261A89C-F7C7-5690-CEE6-A457356A40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71316" y="0"/>
            <a:ext cx="614015" cy="721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ine 2">
            <a:extLst>
              <a:ext uri="{FF2B5EF4-FFF2-40B4-BE49-F238E27FC236}">
                <a16:creationId xmlns:a16="http://schemas.microsoft.com/office/drawing/2014/main" id="{6C422B27-BC5E-DF3F-6BE3-EA51B8AF51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293946"/>
            <a:ext cx="9143999" cy="5146158"/>
          </a:xfrm>
          <a:prstGeom prst="rect">
            <a:avLst/>
          </a:prstGeom>
        </p:spPr>
      </p:pic>
      <p:sp>
        <p:nvSpPr>
          <p:cNvPr id="5" name="CasetăText 4">
            <a:extLst>
              <a:ext uri="{FF2B5EF4-FFF2-40B4-BE49-F238E27FC236}">
                <a16:creationId xmlns:a16="http://schemas.microsoft.com/office/drawing/2014/main" id="{DF75F404-B474-CB71-BA8A-CA489B1F690B}"/>
              </a:ext>
            </a:extLst>
          </p:cNvPr>
          <p:cNvSpPr txBox="1"/>
          <p:nvPr/>
        </p:nvSpPr>
        <p:spPr>
          <a:xfrm>
            <a:off x="1695450" y="5934075"/>
            <a:ext cx="79303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dirty="0"/>
              <a:t>Moldovenii cheltuie pentru jocurile de noroc 11-12 miliarde lei anual</a:t>
            </a:r>
          </a:p>
        </p:txBody>
      </p:sp>
    </p:spTree>
    <p:extLst>
      <p:ext uri="{BB962C8B-B14F-4D97-AF65-F5344CB8AC3E}">
        <p14:creationId xmlns:p14="http://schemas.microsoft.com/office/powerpoint/2010/main" val="10156783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F84CB2-4E2C-2499-4390-B4D7B741A1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tăText 3">
            <a:extLst>
              <a:ext uri="{FF2B5EF4-FFF2-40B4-BE49-F238E27FC236}">
                <a16:creationId xmlns:a16="http://schemas.microsoft.com/office/drawing/2014/main" id="{E61B991B-1046-76AB-376A-3EB4BD795D14}"/>
              </a:ext>
            </a:extLst>
          </p:cNvPr>
          <p:cNvSpPr txBox="1"/>
          <p:nvPr/>
        </p:nvSpPr>
        <p:spPr>
          <a:xfrm>
            <a:off x="10676842" y="6611779"/>
            <a:ext cx="151515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sz="1000" dirty="0" err="1"/>
              <a:t>PhD</a:t>
            </a:r>
            <a:r>
              <a:rPr lang="ro-RO" sz="1000" dirty="0"/>
              <a:t> Veaceslav Ioniță</a:t>
            </a:r>
          </a:p>
        </p:txBody>
      </p:sp>
      <p:pic>
        <p:nvPicPr>
          <p:cNvPr id="2" name="Picture 6" descr="logo-site">
            <a:extLst>
              <a:ext uri="{FF2B5EF4-FFF2-40B4-BE49-F238E27FC236}">
                <a16:creationId xmlns:a16="http://schemas.microsoft.com/office/drawing/2014/main" id="{4E33A41F-6B6C-2877-53ED-390C193B7E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71316" y="0"/>
            <a:ext cx="614015" cy="721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ine 2">
            <a:extLst>
              <a:ext uri="{FF2B5EF4-FFF2-40B4-BE49-F238E27FC236}">
                <a16:creationId xmlns:a16="http://schemas.microsoft.com/office/drawing/2014/main" id="{56D0D559-A500-B26A-AE9B-33AF21F433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293946"/>
            <a:ext cx="9143999" cy="5146158"/>
          </a:xfrm>
          <a:prstGeom prst="rect">
            <a:avLst/>
          </a:prstGeom>
        </p:spPr>
      </p:pic>
      <p:sp>
        <p:nvSpPr>
          <p:cNvPr id="5" name="CasetăText 4">
            <a:extLst>
              <a:ext uri="{FF2B5EF4-FFF2-40B4-BE49-F238E27FC236}">
                <a16:creationId xmlns:a16="http://schemas.microsoft.com/office/drawing/2014/main" id="{E7A73786-07F5-0B25-AE29-14596F465139}"/>
              </a:ext>
            </a:extLst>
          </p:cNvPr>
          <p:cNvSpPr txBox="1"/>
          <p:nvPr/>
        </p:nvSpPr>
        <p:spPr>
          <a:xfrm>
            <a:off x="1828800" y="5934075"/>
            <a:ext cx="99547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dirty="0"/>
              <a:t>Anual moldovenii procură țigări de circa 8 miliarde lei, dintre care impozitele constituie 6,2 miliarde lei și există loc de majorare cu 1 miliard lei </a:t>
            </a:r>
            <a:r>
              <a:rPr lang="ro-RO" dirty="0" err="1"/>
              <a:t>supliemntar</a:t>
            </a:r>
            <a:endParaRPr lang="ro-RO" dirty="0"/>
          </a:p>
        </p:txBody>
      </p:sp>
    </p:spTree>
    <p:extLst>
      <p:ext uri="{BB962C8B-B14F-4D97-AF65-F5344CB8AC3E}">
        <p14:creationId xmlns:p14="http://schemas.microsoft.com/office/powerpoint/2010/main" val="340776164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B2DAAD-6C9E-ACB1-A0D7-C4A3431AF7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tăText 3">
            <a:extLst>
              <a:ext uri="{FF2B5EF4-FFF2-40B4-BE49-F238E27FC236}">
                <a16:creationId xmlns:a16="http://schemas.microsoft.com/office/drawing/2014/main" id="{3B326B41-D708-295F-F11F-1788A7751592}"/>
              </a:ext>
            </a:extLst>
          </p:cNvPr>
          <p:cNvSpPr txBox="1"/>
          <p:nvPr/>
        </p:nvSpPr>
        <p:spPr>
          <a:xfrm>
            <a:off x="10676842" y="6611779"/>
            <a:ext cx="151515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sz="1000" dirty="0" err="1"/>
              <a:t>PhD</a:t>
            </a:r>
            <a:r>
              <a:rPr lang="ro-RO" sz="1000" dirty="0"/>
              <a:t> Veaceslav Ioniță</a:t>
            </a:r>
          </a:p>
        </p:txBody>
      </p:sp>
      <p:pic>
        <p:nvPicPr>
          <p:cNvPr id="2" name="Picture 6" descr="logo-site">
            <a:extLst>
              <a:ext uri="{FF2B5EF4-FFF2-40B4-BE49-F238E27FC236}">
                <a16:creationId xmlns:a16="http://schemas.microsoft.com/office/drawing/2014/main" id="{CA6030CA-DCEA-065A-B75A-B0FBB22F0E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71316" y="0"/>
            <a:ext cx="614015" cy="721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ine 2">
            <a:extLst>
              <a:ext uri="{FF2B5EF4-FFF2-40B4-BE49-F238E27FC236}">
                <a16:creationId xmlns:a16="http://schemas.microsoft.com/office/drawing/2014/main" id="{F66A8EE3-C19D-CCAD-3137-A0F2FF7B91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3619" y="504825"/>
            <a:ext cx="10340922" cy="5819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016255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5AFFEB-FA0E-151E-76B1-670A904DE2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tăText 3">
            <a:extLst>
              <a:ext uri="{FF2B5EF4-FFF2-40B4-BE49-F238E27FC236}">
                <a16:creationId xmlns:a16="http://schemas.microsoft.com/office/drawing/2014/main" id="{CF781F51-4C99-9853-4E34-AA7E7FF3F282}"/>
              </a:ext>
            </a:extLst>
          </p:cNvPr>
          <p:cNvSpPr txBox="1"/>
          <p:nvPr/>
        </p:nvSpPr>
        <p:spPr>
          <a:xfrm>
            <a:off x="10676842" y="6611779"/>
            <a:ext cx="151515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sz="1000" dirty="0" err="1"/>
              <a:t>PhD</a:t>
            </a:r>
            <a:r>
              <a:rPr lang="ro-RO" sz="1000" dirty="0"/>
              <a:t> Veaceslav Ioniță</a:t>
            </a:r>
          </a:p>
        </p:txBody>
      </p:sp>
      <p:pic>
        <p:nvPicPr>
          <p:cNvPr id="2" name="Picture 6" descr="logo-site">
            <a:extLst>
              <a:ext uri="{FF2B5EF4-FFF2-40B4-BE49-F238E27FC236}">
                <a16:creationId xmlns:a16="http://schemas.microsoft.com/office/drawing/2014/main" id="{7150EAB1-3FA2-3D4B-A4C6-0600AE5528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71316" y="0"/>
            <a:ext cx="614015" cy="721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ine 2">
            <a:extLst>
              <a:ext uri="{FF2B5EF4-FFF2-40B4-BE49-F238E27FC236}">
                <a16:creationId xmlns:a16="http://schemas.microsoft.com/office/drawing/2014/main" id="{D7A4549C-9D39-3C76-841D-3A3D47F6BB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0650" y="227270"/>
            <a:ext cx="10529454" cy="5925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744563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ACE66A-5817-B2ED-EAF5-7DF3B1AB25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tăText 3">
            <a:extLst>
              <a:ext uri="{FF2B5EF4-FFF2-40B4-BE49-F238E27FC236}">
                <a16:creationId xmlns:a16="http://schemas.microsoft.com/office/drawing/2014/main" id="{F2BC1EA3-3E62-BF5C-C2E3-E2AE000D00F8}"/>
              </a:ext>
            </a:extLst>
          </p:cNvPr>
          <p:cNvSpPr txBox="1"/>
          <p:nvPr/>
        </p:nvSpPr>
        <p:spPr>
          <a:xfrm>
            <a:off x="10676842" y="6611779"/>
            <a:ext cx="151515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sz="1000" dirty="0" err="1"/>
              <a:t>PhD</a:t>
            </a:r>
            <a:r>
              <a:rPr lang="ro-RO" sz="1000" dirty="0"/>
              <a:t> Veaceslav Ioniță</a:t>
            </a:r>
          </a:p>
        </p:txBody>
      </p:sp>
      <p:pic>
        <p:nvPicPr>
          <p:cNvPr id="2" name="Picture 6" descr="logo-site">
            <a:extLst>
              <a:ext uri="{FF2B5EF4-FFF2-40B4-BE49-F238E27FC236}">
                <a16:creationId xmlns:a16="http://schemas.microsoft.com/office/drawing/2014/main" id="{29932EFB-4A37-7945-E587-EA94913286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71316" y="0"/>
            <a:ext cx="614015" cy="721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ine 2">
            <a:extLst>
              <a:ext uri="{FF2B5EF4-FFF2-40B4-BE49-F238E27FC236}">
                <a16:creationId xmlns:a16="http://schemas.microsoft.com/office/drawing/2014/main" id="{E927DA60-EFB5-B4AB-62D1-F3BA40D54C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3025" y="265370"/>
            <a:ext cx="10326359" cy="5811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461134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5D841F-745D-6CB1-5B36-AC2BCBEA07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tăText 3">
            <a:extLst>
              <a:ext uri="{FF2B5EF4-FFF2-40B4-BE49-F238E27FC236}">
                <a16:creationId xmlns:a16="http://schemas.microsoft.com/office/drawing/2014/main" id="{94A46C2A-2FEB-E8BD-075E-7002B61BC673}"/>
              </a:ext>
            </a:extLst>
          </p:cNvPr>
          <p:cNvSpPr txBox="1"/>
          <p:nvPr/>
        </p:nvSpPr>
        <p:spPr>
          <a:xfrm>
            <a:off x="10676842" y="6611779"/>
            <a:ext cx="151515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sz="1000" dirty="0" err="1"/>
              <a:t>PhD</a:t>
            </a:r>
            <a:r>
              <a:rPr lang="ro-RO" sz="1000" dirty="0"/>
              <a:t> Veaceslav Ioniță</a:t>
            </a:r>
          </a:p>
        </p:txBody>
      </p:sp>
      <p:pic>
        <p:nvPicPr>
          <p:cNvPr id="2" name="Picture 6" descr="logo-site">
            <a:extLst>
              <a:ext uri="{FF2B5EF4-FFF2-40B4-BE49-F238E27FC236}">
                <a16:creationId xmlns:a16="http://schemas.microsoft.com/office/drawing/2014/main" id="{E8034F6B-C293-40D6-E1EB-ECCA1F039D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71316" y="0"/>
            <a:ext cx="614015" cy="721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ine 2">
            <a:extLst>
              <a:ext uri="{FF2B5EF4-FFF2-40B4-BE49-F238E27FC236}">
                <a16:creationId xmlns:a16="http://schemas.microsoft.com/office/drawing/2014/main" id="{05476992-8FB0-F304-4800-D132893653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4450" y="360680"/>
            <a:ext cx="10461650" cy="5887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07707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797881-0294-FF37-AB97-C2123D3F68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tăText 3">
            <a:extLst>
              <a:ext uri="{FF2B5EF4-FFF2-40B4-BE49-F238E27FC236}">
                <a16:creationId xmlns:a16="http://schemas.microsoft.com/office/drawing/2014/main" id="{FA8EFB1C-AB84-11F1-A251-F59F14D5E5E5}"/>
              </a:ext>
            </a:extLst>
          </p:cNvPr>
          <p:cNvSpPr txBox="1"/>
          <p:nvPr/>
        </p:nvSpPr>
        <p:spPr>
          <a:xfrm>
            <a:off x="10676842" y="6611779"/>
            <a:ext cx="151515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sz="1000" dirty="0" err="1"/>
              <a:t>PhD</a:t>
            </a:r>
            <a:r>
              <a:rPr lang="ro-RO" sz="1000" dirty="0"/>
              <a:t> Veaceslav Ioniță</a:t>
            </a:r>
          </a:p>
        </p:txBody>
      </p:sp>
      <p:pic>
        <p:nvPicPr>
          <p:cNvPr id="2" name="Picture 6" descr="logo-site">
            <a:extLst>
              <a:ext uri="{FF2B5EF4-FFF2-40B4-BE49-F238E27FC236}">
                <a16:creationId xmlns:a16="http://schemas.microsoft.com/office/drawing/2014/main" id="{AFF5AF57-DA69-E133-1281-E5F88149CF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71316" y="0"/>
            <a:ext cx="614015" cy="721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ine 2">
            <a:extLst>
              <a:ext uri="{FF2B5EF4-FFF2-40B4-BE49-F238E27FC236}">
                <a16:creationId xmlns:a16="http://schemas.microsoft.com/office/drawing/2014/main" id="{5D4233F5-5358-93D1-583F-8F0A21C095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0650" y="360680"/>
            <a:ext cx="10529349" cy="5925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56223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602560-DA86-48A1-B731-0BCAEE0040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tăText 3">
            <a:extLst>
              <a:ext uri="{FF2B5EF4-FFF2-40B4-BE49-F238E27FC236}">
                <a16:creationId xmlns:a16="http://schemas.microsoft.com/office/drawing/2014/main" id="{B96B0F84-2F35-FF37-205B-F4D94CEBBFB6}"/>
              </a:ext>
            </a:extLst>
          </p:cNvPr>
          <p:cNvSpPr txBox="1"/>
          <p:nvPr/>
        </p:nvSpPr>
        <p:spPr>
          <a:xfrm>
            <a:off x="10676842" y="6611779"/>
            <a:ext cx="151515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sz="1000" dirty="0" err="1"/>
              <a:t>PhD</a:t>
            </a:r>
            <a:r>
              <a:rPr lang="ro-RO" sz="1000" dirty="0"/>
              <a:t> Veaceslav Ioniță</a:t>
            </a:r>
          </a:p>
        </p:txBody>
      </p:sp>
      <p:pic>
        <p:nvPicPr>
          <p:cNvPr id="2" name="Picture 6" descr="logo-site">
            <a:extLst>
              <a:ext uri="{FF2B5EF4-FFF2-40B4-BE49-F238E27FC236}">
                <a16:creationId xmlns:a16="http://schemas.microsoft.com/office/drawing/2014/main" id="{123CEA68-99D6-8CC9-A01E-F8DB5ED949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71316" y="0"/>
            <a:ext cx="614015" cy="721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ine 2">
            <a:extLst>
              <a:ext uri="{FF2B5EF4-FFF2-40B4-BE49-F238E27FC236}">
                <a16:creationId xmlns:a16="http://schemas.microsoft.com/office/drawing/2014/main" id="{CD1DCAF0-2BC9-542E-5B2B-06CA63825B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4450" y="518448"/>
            <a:ext cx="10343283" cy="5821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1893158"/>
      </p:ext>
    </p:extLst>
  </p:cSld>
  <p:clrMapOvr>
    <a:masterClrMapping/>
  </p:clrMapOvr>
</p:sld>
</file>

<file path=ppt/theme/theme1.xml><?xml version="1.0" encoding="utf-8"?>
<a:theme xmlns:a="http://schemas.openxmlformats.org/drawingml/2006/main" name="Adiere">
  <a:themeElements>
    <a:clrScheme name="Albastru cald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Adier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Adiere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242</TotalTime>
  <Words>926</Words>
  <Application>Microsoft Office PowerPoint</Application>
  <PresentationFormat>Ecran lat</PresentationFormat>
  <Paragraphs>110</Paragraphs>
  <Slides>45</Slides>
  <Notes>0</Notes>
  <HiddenSlides>0</HiddenSlides>
  <MMClips>0</MMClips>
  <ScaleCrop>false</ScaleCrop>
  <HeadingPairs>
    <vt:vector size="6" baseType="variant">
      <vt:variant>
        <vt:lpstr>Fonturi utilizate</vt:lpstr>
      </vt:variant>
      <vt:variant>
        <vt:i4>3</vt:i4>
      </vt:variant>
      <vt:variant>
        <vt:lpstr>Temă</vt:lpstr>
      </vt:variant>
      <vt:variant>
        <vt:i4>1</vt:i4>
      </vt:variant>
      <vt:variant>
        <vt:lpstr>Titluri diapozitive</vt:lpstr>
      </vt:variant>
      <vt:variant>
        <vt:i4>45</vt:i4>
      </vt:variant>
    </vt:vector>
  </HeadingPairs>
  <TitlesOfParts>
    <vt:vector size="49" baseType="lpstr">
      <vt:lpstr>Arial</vt:lpstr>
      <vt:lpstr>Century Gothic</vt:lpstr>
      <vt:lpstr>Wingdings 3</vt:lpstr>
      <vt:lpstr>Adiere</vt:lpstr>
      <vt:lpstr>Deficitul bugetar și  Politica Bugetar-Fiscală a Republicii Moldova pentru 2027</vt:lpstr>
      <vt:lpstr>Obiectivele și Instrumentele de bază a Politicii Bugetar-Fiscale 2027</vt:lpstr>
      <vt:lpstr>Deficitul Bugetar, provocare de bază a politicii bugetar-fiscale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Gestionarea deficitului bugetar</vt:lpstr>
      <vt:lpstr>Prezentare PowerPoint</vt:lpstr>
      <vt:lpstr>Prezentare PowerPoint</vt:lpstr>
      <vt:lpstr>Prezentare PowerPoint</vt:lpstr>
      <vt:lpstr>Prezentare PowerPoint</vt:lpstr>
      <vt:lpstr>Formarea Bugetului Public Național din granturi, împrumuturi externe și împrumuturi interne 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Creșterea investițiilor capitale obiectivul major pe termen mediu și lung</vt:lpstr>
      <vt:lpstr>Prezentare PowerPoint</vt:lpstr>
      <vt:lpstr>Prezentare PowerPoint</vt:lpstr>
      <vt:lpstr>Facilitățile fiscale, sau utilizarea ne-transparentă a Bugetului Public</vt:lpstr>
      <vt:lpstr>HCC Nr. 34 din  29.07.2016. privind Raportul auditului de conformitate asociat auditului de performanță al sistemului facilităților fiscale și vamale</vt:lpstr>
      <vt:lpstr>Prezentare PowerPoint</vt:lpstr>
      <vt:lpstr>Uniformizarea sau diversificarea TVA</vt:lpstr>
      <vt:lpstr>Prezentare PowerPoint</vt:lpstr>
      <vt:lpstr>Comerțul on-line o sursă importantă de venit</vt:lpstr>
      <vt:lpstr>Prezentare PowerPoint</vt:lpstr>
      <vt:lpstr>Prezentare PowerPoint</vt:lpstr>
      <vt:lpstr>Comentarii la propunerile guvernului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Veaceslav Ionita</dc:creator>
  <cp:lastModifiedBy>Veaceslav Ionita</cp:lastModifiedBy>
  <cp:revision>38</cp:revision>
  <dcterms:created xsi:type="dcterms:W3CDTF">2026-03-02T06:31:14Z</dcterms:created>
  <dcterms:modified xsi:type="dcterms:W3CDTF">2026-09-08T06:01:28Z</dcterms:modified>
</cp:coreProperties>
</file>