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317" r:id="rId7"/>
    <p:sldId id="261" r:id="rId8"/>
    <p:sldId id="311" r:id="rId9"/>
    <p:sldId id="314" r:id="rId10"/>
    <p:sldId id="313" r:id="rId11"/>
    <p:sldId id="315" r:id="rId12"/>
    <p:sldId id="316" r:id="rId13"/>
    <p:sldId id="322" r:id="rId14"/>
    <p:sldId id="323" r:id="rId15"/>
    <p:sldId id="325" r:id="rId16"/>
    <p:sldId id="324" r:id="rId17"/>
    <p:sldId id="326" r:id="rId18"/>
    <p:sldId id="318" r:id="rId19"/>
    <p:sldId id="319" r:id="rId20"/>
    <p:sldId id="320" r:id="rId21"/>
    <p:sldId id="321" r:id="rId22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30427_Comert_Extern_Bunuri_Servici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30427_Comert_Extern_Bunuri_Servici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30427_Comert_Extern_Bunuri_Servici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30427_Comert_Extern_Bunuri_Servici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0_Comert_Exter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30427_Comert_Extern_Bunuri_Servici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Baza%20de%20date\29.01.20025_Moldova%20INVEST\Export%20MIA%20partea%20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onit\Dropbox\0002_Resurse\0002_Statistica\Statistica\0020_Exporturi\20_Comert_Extern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30427_Comert_Extern_Bunuri_Servici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0_Comert_Exter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0_Comert_Extern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10706_DATE_Com_Ext_Servici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10706_DATE_Com_Ext_Servici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Statistica\0020_Exporturi\210706_DATE_Com_Ext_Servicii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20_Ramuri_Economie\Turism\70_Turism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30_Produse\0810_Fructe\240515_Produc&#539;ia_Fructe_pomu&#537;oar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30_Produse\0810_Fructe\240515_Produc&#539;ia_Fructe_pomu&#537;oar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30_Produse\0810_Fructe\240515_Produc&#539;ia_Fructe_pomu&#537;oar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Volumul Comerțului Extern</a:t>
            </a:r>
            <a:r>
              <a:rPr lang="ro-RO" sz="2000" baseline="0" dirty="0"/>
              <a:t> al Moldovei, miliarde USD</a:t>
            </a:r>
          </a:p>
          <a:p>
            <a:pPr>
              <a:defRPr/>
            </a:pPr>
            <a:r>
              <a:rPr lang="ro-RO" sz="1800" baseline="0" dirty="0"/>
              <a:t>(</a:t>
            </a:r>
            <a:r>
              <a:rPr lang="ro-RO" sz="1800" baseline="0" dirty="0" err="1"/>
              <a:t>Export&amp;Import</a:t>
            </a:r>
            <a:r>
              <a:rPr lang="ro-RO" sz="1800" baseline="0" dirty="0"/>
              <a:t> de </a:t>
            </a:r>
            <a:r>
              <a:rPr lang="ro-RO" sz="1800" baseline="0" dirty="0" err="1"/>
              <a:t>Bunuri&amp;Servicii</a:t>
            </a:r>
            <a:r>
              <a:rPr lang="ro-RO" sz="1800" baseline="0" dirty="0"/>
              <a:t>)</a:t>
            </a:r>
            <a:endParaRPr lang="ro-RO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A0!$A$2</c:f>
              <c:strCache>
                <c:ptCount val="1"/>
                <c:pt idx="0">
                  <c:v>Volumul Comerțului Extern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A0!$B$1:$AF$1</c:f>
              <c:strCache>
                <c:ptCount val="3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2025/T2</c:v>
                </c:pt>
              </c:strCache>
            </c:strRef>
          </c:cat>
          <c:val>
            <c:numRef>
              <c:f>A0!$B$2:$AF$2</c:f>
              <c:numCache>
                <c:formatCode>0.0</c:formatCode>
                <c:ptCount val="31"/>
                <c:pt idx="0">
                  <c:v>1.9270200000000002</c:v>
                </c:pt>
                <c:pt idx="1">
                  <c:v>2.1397499999999998</c:v>
                </c:pt>
                <c:pt idx="2">
                  <c:v>2.4092483000000002</c:v>
                </c:pt>
                <c:pt idx="3">
                  <c:v>2.0060127000000003</c:v>
                </c:pt>
                <c:pt idx="4">
                  <c:v>1.3632404</c:v>
                </c:pt>
                <c:pt idx="5">
                  <c:v>1.6140616000000001</c:v>
                </c:pt>
                <c:pt idx="6">
                  <c:v>1.8374033000000001</c:v>
                </c:pt>
                <c:pt idx="7">
                  <c:v>2.1554318000000001</c:v>
                </c:pt>
                <c:pt idx="8">
                  <c:v>2.7364707000000004</c:v>
                </c:pt>
                <c:pt idx="9">
                  <c:v>3.4388375</c:v>
                </c:pt>
                <c:pt idx="10">
                  <c:v>4.2018301000000005</c:v>
                </c:pt>
                <c:pt idx="11">
                  <c:v>4.6982853999999996</c:v>
                </c:pt>
                <c:pt idx="12">
                  <c:v>6.3081148000000002</c:v>
                </c:pt>
                <c:pt idx="13">
                  <c:v>8.1708450999999993</c:v>
                </c:pt>
                <c:pt idx="14">
                  <c:v>5.9472205000000002</c:v>
                </c:pt>
                <c:pt idx="15">
                  <c:v>6.7809952000000004</c:v>
                </c:pt>
                <c:pt idx="16">
                  <c:v>9.2453156000000014</c:v>
                </c:pt>
                <c:pt idx="17">
                  <c:v>9.3081382999999995</c:v>
                </c:pt>
                <c:pt idx="18">
                  <c:v>10.043986099999998</c:v>
                </c:pt>
                <c:pt idx="19">
                  <c:v>9.8094585000000016</c:v>
                </c:pt>
                <c:pt idx="20">
                  <c:v>7.7595474999999992</c:v>
                </c:pt>
                <c:pt idx="21">
                  <c:v>7.9568177200000001</c:v>
                </c:pt>
                <c:pt idx="22">
                  <c:v>9.43093</c:v>
                </c:pt>
                <c:pt idx="23">
                  <c:v>11.05813</c:v>
                </c:pt>
                <c:pt idx="24">
                  <c:v>11.354550000000001</c:v>
                </c:pt>
                <c:pt idx="25">
                  <c:v>10.07879</c:v>
                </c:pt>
                <c:pt idx="26">
                  <c:v>13.115359999999999</c:v>
                </c:pt>
                <c:pt idx="27">
                  <c:v>17.21268555</c:v>
                </c:pt>
                <c:pt idx="28">
                  <c:v>16.704719999999998</c:v>
                </c:pt>
                <c:pt idx="29">
                  <c:v>17.147880467539999</c:v>
                </c:pt>
                <c:pt idx="30">
                  <c:v>18.209515053920001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53-4281-A890-A252B1A0E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769456"/>
        <c:axId val="434635584"/>
      </c:lineChart>
      <c:catAx>
        <c:axId val="42876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34635584"/>
        <c:crosses val="autoZero"/>
        <c:auto val="1"/>
        <c:lblAlgn val="ctr"/>
        <c:lblOffset val="100"/>
        <c:noMultiLvlLbl val="0"/>
      </c:catAx>
      <c:valAx>
        <c:axId val="43463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2876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Volumul Comerțului Extern al Moldovei, miliarde USD</a:t>
            </a:r>
          </a:p>
          <a:p>
            <a:pPr>
              <a:defRPr/>
            </a:pPr>
            <a:r>
              <a:rPr lang="ro-RO" sz="16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(</a:t>
            </a:r>
            <a:r>
              <a:rPr lang="ro-RO" sz="1600" b="0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Export&amp;Import</a:t>
            </a:r>
            <a:r>
              <a:rPr lang="ro-RO" sz="16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de </a:t>
            </a:r>
            <a:r>
              <a:rPr lang="ro-RO" sz="1600" b="0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Bunuri&amp;Servicii</a:t>
            </a:r>
            <a:r>
              <a:rPr lang="ro-RO" sz="16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A0!$A$3</c:f>
              <c:strCache>
                <c:ptCount val="1"/>
                <c:pt idx="0">
                  <c:v>Comerț Extern cu Bunuri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A0!$Q$1:$AF$1</c:f>
              <c:strCach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2025/T2</c:v>
                </c:pt>
              </c:strCache>
            </c:strRef>
          </c:cat>
          <c:val>
            <c:numRef>
              <c:f>A0!$Q$3:$AF$3</c:f>
              <c:numCache>
                <c:formatCode>0.0</c:formatCode>
                <c:ptCount val="16"/>
                <c:pt idx="0">
                  <c:v>5.3967752000000004</c:v>
                </c:pt>
                <c:pt idx="1">
                  <c:v>7.4080856000000006</c:v>
                </c:pt>
                <c:pt idx="2">
                  <c:v>7.3748082999999998</c:v>
                </c:pt>
                <c:pt idx="3">
                  <c:v>7.9206960999999989</c:v>
                </c:pt>
                <c:pt idx="4">
                  <c:v>7.6564885000000009</c:v>
                </c:pt>
                <c:pt idx="5">
                  <c:v>5.9536574999999994</c:v>
                </c:pt>
                <c:pt idx="6">
                  <c:v>6.0649677200000003</c:v>
                </c:pt>
                <c:pt idx="7">
                  <c:v>7.2560000000000002</c:v>
                </c:pt>
                <c:pt idx="8">
                  <c:v>8.4670000000000005</c:v>
                </c:pt>
                <c:pt idx="9">
                  <c:v>8.6207000000000011</c:v>
                </c:pt>
                <c:pt idx="10">
                  <c:v>7.9030999999999993</c:v>
                </c:pt>
                <c:pt idx="11">
                  <c:v>10.318</c:v>
                </c:pt>
                <c:pt idx="12">
                  <c:v>13.554200000000002</c:v>
                </c:pt>
                <c:pt idx="13">
                  <c:v>12.7157</c:v>
                </c:pt>
                <c:pt idx="14">
                  <c:v>12.618699999999999</c:v>
                </c:pt>
                <c:pt idx="15">
                  <c:v>13.358799999999999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B-4BBD-9747-4EA9CB6777E6}"/>
            </c:ext>
          </c:extLst>
        </c:ser>
        <c:ser>
          <c:idx val="2"/>
          <c:order val="2"/>
          <c:tx>
            <c:strRef>
              <c:f>A0!$A$4</c:f>
              <c:strCache>
                <c:ptCount val="1"/>
                <c:pt idx="0">
                  <c:v>Comerț Extern cu Servicii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A0!$Q$1:$AF$1</c:f>
              <c:strCach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2025/T2</c:v>
                </c:pt>
              </c:strCache>
            </c:strRef>
          </c:cat>
          <c:val>
            <c:numRef>
              <c:f>A0!$Q$4:$AF$4</c:f>
              <c:numCache>
                <c:formatCode>0.0</c:formatCode>
                <c:ptCount val="16"/>
                <c:pt idx="0">
                  <c:v>1.38422</c:v>
                </c:pt>
                <c:pt idx="1">
                  <c:v>1.8372299999999999</c:v>
                </c:pt>
                <c:pt idx="2">
                  <c:v>1.93333</c:v>
                </c:pt>
                <c:pt idx="3">
                  <c:v>2.1232899999999999</c:v>
                </c:pt>
                <c:pt idx="4">
                  <c:v>2.1529700000000003</c:v>
                </c:pt>
                <c:pt idx="5">
                  <c:v>1.8058899999999998</c:v>
                </c:pt>
                <c:pt idx="6">
                  <c:v>1.8918499999999998</c:v>
                </c:pt>
                <c:pt idx="7">
                  <c:v>2.1749300000000003</c:v>
                </c:pt>
                <c:pt idx="8">
                  <c:v>2.5911300000000002</c:v>
                </c:pt>
                <c:pt idx="9">
                  <c:v>2.7338499999999999</c:v>
                </c:pt>
                <c:pt idx="10">
                  <c:v>2.1756899999999999</c:v>
                </c:pt>
                <c:pt idx="11">
                  <c:v>2.7973600000000003</c:v>
                </c:pt>
                <c:pt idx="12">
                  <c:v>3.6584855499999995</c:v>
                </c:pt>
                <c:pt idx="13">
                  <c:v>3.9890199999999996</c:v>
                </c:pt>
                <c:pt idx="14">
                  <c:v>4.5291804675400007</c:v>
                </c:pt>
                <c:pt idx="15">
                  <c:v>4.8507150539200001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B-4BBD-9747-4EA9CB677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30235663"/>
        <c:axId val="930231343"/>
      </c:barChart>
      <c:lineChart>
        <c:grouping val="standard"/>
        <c:varyColors val="0"/>
        <c:ser>
          <c:idx val="0"/>
          <c:order val="0"/>
          <c:tx>
            <c:strRef>
              <c:f>A0!$A$2</c:f>
              <c:strCache>
                <c:ptCount val="1"/>
                <c:pt idx="0">
                  <c:v>Volumul Comerțului Extern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A0!$Q$1:$AF$1</c:f>
              <c:strCach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2025/T2</c:v>
                </c:pt>
              </c:strCache>
            </c:strRef>
          </c:cat>
          <c:val>
            <c:numRef>
              <c:f>A0!$Q$2:$AF$2</c:f>
              <c:numCache>
                <c:formatCode>0.0</c:formatCode>
                <c:ptCount val="16"/>
                <c:pt idx="0">
                  <c:v>6.7809952000000004</c:v>
                </c:pt>
                <c:pt idx="1">
                  <c:v>9.2453156000000014</c:v>
                </c:pt>
                <c:pt idx="2">
                  <c:v>9.3081382999999995</c:v>
                </c:pt>
                <c:pt idx="3">
                  <c:v>10.043986099999998</c:v>
                </c:pt>
                <c:pt idx="4">
                  <c:v>9.8094585000000016</c:v>
                </c:pt>
                <c:pt idx="5">
                  <c:v>7.7595474999999992</c:v>
                </c:pt>
                <c:pt idx="6">
                  <c:v>7.9568177200000001</c:v>
                </c:pt>
                <c:pt idx="7">
                  <c:v>9.43093</c:v>
                </c:pt>
                <c:pt idx="8">
                  <c:v>11.05813</c:v>
                </c:pt>
                <c:pt idx="9">
                  <c:v>11.354550000000001</c:v>
                </c:pt>
                <c:pt idx="10">
                  <c:v>10.07879</c:v>
                </c:pt>
                <c:pt idx="11">
                  <c:v>13.115359999999999</c:v>
                </c:pt>
                <c:pt idx="12">
                  <c:v>17.21268555</c:v>
                </c:pt>
                <c:pt idx="13">
                  <c:v>16.704719999999998</c:v>
                </c:pt>
                <c:pt idx="14">
                  <c:v>17.147880467539999</c:v>
                </c:pt>
                <c:pt idx="15">
                  <c:v>18.209515053920001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8B-4BBD-9747-4EA9CB677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0235663"/>
        <c:axId val="930231343"/>
      </c:lineChart>
      <c:catAx>
        <c:axId val="930235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30231343"/>
        <c:crosses val="autoZero"/>
        <c:auto val="1"/>
        <c:lblAlgn val="ctr"/>
        <c:lblOffset val="100"/>
        <c:noMultiLvlLbl val="0"/>
      </c:catAx>
      <c:valAx>
        <c:axId val="930231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3023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'A1'!$A$2</c:f>
              <c:strCache>
                <c:ptCount val="1"/>
                <c:pt idx="0">
                  <c:v>TOTAL Exporturi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'A1'!$C$1:$AB$1</c:f>
              <c:strCach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2025/T2</c:v>
                </c:pt>
              </c:strCache>
            </c:strRef>
          </c:cat>
          <c:val>
            <c:numRef>
              <c:f>'A1'!$C$2:$AB$2</c:f>
              <c:numCache>
                <c:formatCode>0.0</c:formatCode>
                <c:ptCount val="26"/>
                <c:pt idx="0">
                  <c:v>0.63606560000000001</c:v>
                </c:pt>
                <c:pt idx="1">
                  <c:v>0.73639490000000007</c:v>
                </c:pt>
                <c:pt idx="2">
                  <c:v>0.86044160000000003</c:v>
                </c:pt>
                <c:pt idx="3">
                  <c:v>1.0398635999999999</c:v>
                </c:pt>
                <c:pt idx="4">
                  <c:v>1.3172535999999999</c:v>
                </c:pt>
                <c:pt idx="5">
                  <c:v>1.4898585</c:v>
                </c:pt>
                <c:pt idx="6">
                  <c:v>1.5174616999999999</c:v>
                </c:pt>
                <c:pt idx="7">
                  <c:v>1.9684603999999997</c:v>
                </c:pt>
                <c:pt idx="8">
                  <c:v>2.4350130999999999</c:v>
                </c:pt>
                <c:pt idx="9">
                  <c:v>1.9560906999999998</c:v>
                </c:pt>
                <c:pt idx="10">
                  <c:v>2.2218766000000003</c:v>
                </c:pt>
                <c:pt idx="11">
                  <c:v>3.2149549999999998</c:v>
                </c:pt>
                <c:pt idx="12">
                  <c:v>3.18303</c:v>
                </c:pt>
                <c:pt idx="13">
                  <c:v>3.5634129999999997</c:v>
                </c:pt>
                <c:pt idx="14">
                  <c:v>3.4775396000000001</c:v>
                </c:pt>
                <c:pt idx="15">
                  <c:v>2.9352171999999999</c:v>
                </c:pt>
                <c:pt idx="16">
                  <c:v>3.1051407599999998</c:v>
                </c:pt>
                <c:pt idx="17">
                  <c:v>3.6729399999999996</c:v>
                </c:pt>
                <c:pt idx="18">
                  <c:v>4.1802299999999999</c:v>
                </c:pt>
                <c:pt idx="19">
                  <c:v>4.3214400000000008</c:v>
                </c:pt>
                <c:pt idx="20">
                  <c:v>3.76485</c:v>
                </c:pt>
                <c:pt idx="21">
                  <c:v>4.77963</c:v>
                </c:pt>
                <c:pt idx="22">
                  <c:v>6.5616185000000007</c:v>
                </c:pt>
                <c:pt idx="23">
                  <c:v>6.4880599999999991</c:v>
                </c:pt>
                <c:pt idx="24">
                  <c:v>6.28746269092</c:v>
                </c:pt>
                <c:pt idx="25">
                  <c:v>6.25678959644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A5-4C97-A24C-797647222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196208"/>
        <c:axId val="351333120"/>
      </c:lineChart>
      <c:catAx>
        <c:axId val="54019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1333120"/>
        <c:crosses val="autoZero"/>
        <c:auto val="1"/>
        <c:lblAlgn val="ctr"/>
        <c:lblOffset val="100"/>
        <c:noMultiLvlLbl val="0"/>
      </c:catAx>
      <c:valAx>
        <c:axId val="35133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54019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Exportul de Bunuri și Servicii ale Republicii Moldova, miliarde USD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'A1'!$A$3</c:f>
              <c:strCache>
                <c:ptCount val="1"/>
                <c:pt idx="0">
                  <c:v>Export Bunuri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'A1'!$R$1:$AB$1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2025/T2</c:v>
                </c:pt>
              </c:strCache>
            </c:strRef>
          </c:cat>
          <c:val>
            <c:numRef>
              <c:f>'A1'!$R$3:$AB$3</c:f>
              <c:numCache>
                <c:formatCode>0.0</c:formatCode>
                <c:ptCount val="11"/>
                <c:pt idx="0">
                  <c:v>1.9668371999999998</c:v>
                </c:pt>
                <c:pt idx="1">
                  <c:v>2.0446107599999999</c:v>
                </c:pt>
                <c:pt idx="2">
                  <c:v>2.4249999999999998</c:v>
                </c:pt>
                <c:pt idx="3">
                  <c:v>2.7069999999999999</c:v>
                </c:pt>
                <c:pt idx="4">
                  <c:v>2.7792000000000003</c:v>
                </c:pt>
                <c:pt idx="5">
                  <c:v>2.4870000000000001</c:v>
                </c:pt>
                <c:pt idx="6">
                  <c:v>3.1447000000000003</c:v>
                </c:pt>
                <c:pt idx="7">
                  <c:v>4.3351000000000006</c:v>
                </c:pt>
                <c:pt idx="8">
                  <c:v>4.0482999999999993</c:v>
                </c:pt>
                <c:pt idx="9">
                  <c:v>3.5554000000000001</c:v>
                </c:pt>
                <c:pt idx="10">
                  <c:v>3.3755999999999999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4-480F-ACB2-5BC507BC2D1F}"/>
            </c:ext>
          </c:extLst>
        </c:ser>
        <c:ser>
          <c:idx val="2"/>
          <c:order val="2"/>
          <c:tx>
            <c:strRef>
              <c:f>'A1'!$A$4</c:f>
              <c:strCache>
                <c:ptCount val="1"/>
                <c:pt idx="0">
                  <c:v>Export Servicii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'A1'!$R$1:$AB$1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2025/T2</c:v>
                </c:pt>
              </c:strCache>
            </c:strRef>
          </c:cat>
          <c:val>
            <c:numRef>
              <c:f>'A1'!$R$4:$AB$4</c:f>
              <c:numCache>
                <c:formatCode>0.0</c:formatCode>
                <c:ptCount val="11"/>
                <c:pt idx="0">
                  <c:v>0.96838000000000002</c:v>
                </c:pt>
                <c:pt idx="1">
                  <c:v>1.06053</c:v>
                </c:pt>
                <c:pt idx="2">
                  <c:v>1.24794</c:v>
                </c:pt>
                <c:pt idx="3">
                  <c:v>1.47323</c:v>
                </c:pt>
                <c:pt idx="4">
                  <c:v>1.5422400000000001</c:v>
                </c:pt>
                <c:pt idx="5">
                  <c:v>1.2778499999999999</c:v>
                </c:pt>
                <c:pt idx="6">
                  <c:v>1.63493</c:v>
                </c:pt>
                <c:pt idx="7">
                  <c:v>2.2265185000000001</c:v>
                </c:pt>
                <c:pt idx="8">
                  <c:v>2.4397599999999997</c:v>
                </c:pt>
                <c:pt idx="9">
                  <c:v>2.7320626909200003</c:v>
                </c:pt>
                <c:pt idx="10">
                  <c:v>2.8811895964400001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64-480F-ACB2-5BC507BC2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0196208"/>
        <c:axId val="351333120"/>
      </c:barChart>
      <c:lineChart>
        <c:grouping val="standard"/>
        <c:varyColors val="0"/>
        <c:ser>
          <c:idx val="0"/>
          <c:order val="0"/>
          <c:tx>
            <c:strRef>
              <c:f>'A1'!$A$2</c:f>
              <c:strCache>
                <c:ptCount val="1"/>
                <c:pt idx="0">
                  <c:v>TOTAL Exporturi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'A1'!$R$1:$AB$1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2025/T2</c:v>
                </c:pt>
              </c:strCache>
            </c:strRef>
          </c:cat>
          <c:val>
            <c:numRef>
              <c:f>'A1'!$R$2:$AB$2</c:f>
              <c:numCache>
                <c:formatCode>0.0</c:formatCode>
                <c:ptCount val="11"/>
                <c:pt idx="0">
                  <c:v>2.9352171999999999</c:v>
                </c:pt>
                <c:pt idx="1">
                  <c:v>3.1051407599999998</c:v>
                </c:pt>
                <c:pt idx="2">
                  <c:v>3.6729399999999996</c:v>
                </c:pt>
                <c:pt idx="3">
                  <c:v>4.1802299999999999</c:v>
                </c:pt>
                <c:pt idx="4">
                  <c:v>4.3214400000000008</c:v>
                </c:pt>
                <c:pt idx="5">
                  <c:v>3.76485</c:v>
                </c:pt>
                <c:pt idx="6">
                  <c:v>4.77963</c:v>
                </c:pt>
                <c:pt idx="7">
                  <c:v>6.5616185000000007</c:v>
                </c:pt>
                <c:pt idx="8">
                  <c:v>6.4880599999999991</c:v>
                </c:pt>
                <c:pt idx="9">
                  <c:v>6.28746269092</c:v>
                </c:pt>
                <c:pt idx="10">
                  <c:v>6.25678959644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64-480F-ACB2-5BC507BC2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0196208"/>
        <c:axId val="351333120"/>
      </c:lineChart>
      <c:catAx>
        <c:axId val="54019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1333120"/>
        <c:crosses val="autoZero"/>
        <c:auto val="1"/>
        <c:lblAlgn val="ctr"/>
        <c:lblOffset val="100"/>
        <c:noMultiLvlLbl val="0"/>
      </c:catAx>
      <c:valAx>
        <c:axId val="35133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54019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2"/>
          <c:tx>
            <c:strRef>
              <c:f>A1a!$A$6</c:f>
              <c:strCache>
                <c:ptCount val="1"/>
                <c:pt idx="0">
                  <c:v>Export produse petroliere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A1a!$N$1:$AB$2</c:f>
              <c:multiLvlStrCache>
                <c:ptCount val="15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</c:lvl>
                <c:lvl>
                  <c:pt idx="0">
                    <c:v>2022</c:v>
                  </c:pt>
                  <c:pt idx="4">
                    <c:v>2023</c:v>
                  </c:pt>
                  <c:pt idx="8">
                    <c:v>2024</c:v>
                  </c:pt>
                  <c:pt idx="12">
                    <c:v>2025</c:v>
                  </c:pt>
                </c:lvl>
              </c:multiLvlStrCache>
            </c:multiLvlStrRef>
          </c:cat>
          <c:val>
            <c:numRef>
              <c:f>A1a!$N$6:$AB$6</c:f>
              <c:numCache>
                <c:formatCode>0.00</c:formatCode>
                <c:ptCount val="15"/>
                <c:pt idx="0">
                  <c:v>1.217E-2</c:v>
                </c:pt>
                <c:pt idx="1">
                  <c:v>0.20136999999999999</c:v>
                </c:pt>
                <c:pt idx="2">
                  <c:v>0.38451999999999997</c:v>
                </c:pt>
                <c:pt idx="3">
                  <c:v>0.56079000000000001</c:v>
                </c:pt>
                <c:pt idx="4">
                  <c:v>0.67967</c:v>
                </c:pt>
                <c:pt idx="5">
                  <c:v>0.53948999999999991</c:v>
                </c:pt>
                <c:pt idx="6">
                  <c:v>0.53025999999999995</c:v>
                </c:pt>
                <c:pt idx="7">
                  <c:v>0.39679999999999999</c:v>
                </c:pt>
                <c:pt idx="8">
                  <c:v>0.30641999999999997</c:v>
                </c:pt>
                <c:pt idx="9">
                  <c:v>0.2828</c:v>
                </c:pt>
                <c:pt idx="10">
                  <c:v>0.14099999999999999</c:v>
                </c:pt>
                <c:pt idx="11">
                  <c:v>0.13617000000000001</c:v>
                </c:pt>
                <c:pt idx="12">
                  <c:v>0.13804000000000002</c:v>
                </c:pt>
                <c:pt idx="13">
                  <c:v>0.15101000000000003</c:v>
                </c:pt>
                <c:pt idx="14">
                  <c:v>0.15708000000000003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D7-4DBA-94EF-9897A0471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4942191"/>
        <c:axId val="944941231"/>
      </c:barChart>
      <c:lineChart>
        <c:grouping val="standard"/>
        <c:varyColors val="0"/>
        <c:ser>
          <c:idx val="0"/>
          <c:order val="0"/>
          <c:tx>
            <c:strRef>
              <c:f>A1a!$A$3</c:f>
              <c:strCache>
                <c:ptCount val="1"/>
                <c:pt idx="0">
                  <c:v>Exporturile anuale ale Moldovei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A1a!$N$1:$AB$2</c:f>
              <c:multiLvlStrCache>
                <c:ptCount val="15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</c:lvl>
                <c:lvl>
                  <c:pt idx="0">
                    <c:v>2022</c:v>
                  </c:pt>
                  <c:pt idx="4">
                    <c:v>2023</c:v>
                  </c:pt>
                  <c:pt idx="8">
                    <c:v>2024</c:v>
                  </c:pt>
                  <c:pt idx="12">
                    <c:v>2025</c:v>
                  </c:pt>
                </c:lvl>
              </c:multiLvlStrCache>
            </c:multiLvlStrRef>
          </c:cat>
          <c:val>
            <c:numRef>
              <c:f>A1a!$N$3:$AB$3</c:f>
              <c:numCache>
                <c:formatCode>0.00</c:formatCode>
                <c:ptCount val="15"/>
                <c:pt idx="0">
                  <c:v>3.5228000000000002</c:v>
                </c:pt>
                <c:pt idx="1">
                  <c:v>4.1038000000000006</c:v>
                </c:pt>
                <c:pt idx="2">
                  <c:v>4.3179999999999996</c:v>
                </c:pt>
                <c:pt idx="3">
                  <c:v>4.3341000000000003</c:v>
                </c:pt>
                <c:pt idx="4">
                  <c:v>4.3434000000000008</c:v>
                </c:pt>
                <c:pt idx="5">
                  <c:v>4.0857999999999999</c:v>
                </c:pt>
                <c:pt idx="6">
                  <c:v>4.0715000000000003</c:v>
                </c:pt>
                <c:pt idx="7">
                  <c:v>4.0463999999999993</c:v>
                </c:pt>
                <c:pt idx="8">
                  <c:v>3.8961999999999999</c:v>
                </c:pt>
                <c:pt idx="9">
                  <c:v>3.7850999999999999</c:v>
                </c:pt>
                <c:pt idx="10">
                  <c:v>3.6513999999999998</c:v>
                </c:pt>
                <c:pt idx="11">
                  <c:v>3.5553999999999997</c:v>
                </c:pt>
                <c:pt idx="12">
                  <c:v>3.4449999999999998</c:v>
                </c:pt>
                <c:pt idx="13">
                  <c:v>3.3756000000000004</c:v>
                </c:pt>
                <c:pt idx="14">
                  <c:v>3.5623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D7-4DBA-94EF-9897A0471E15}"/>
            </c:ext>
          </c:extLst>
        </c:ser>
        <c:ser>
          <c:idx val="2"/>
          <c:order val="1"/>
          <c:tx>
            <c:strRef>
              <c:f>A1a!$A$5</c:f>
              <c:strCache>
                <c:ptCount val="1"/>
                <c:pt idx="0">
                  <c:v>Exporturile Moldovei fără produse petroliere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A1a!$N$1:$AB$2</c:f>
              <c:multiLvlStrCache>
                <c:ptCount val="15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</c:lvl>
                <c:lvl>
                  <c:pt idx="0">
                    <c:v>2022</c:v>
                  </c:pt>
                  <c:pt idx="4">
                    <c:v>2023</c:v>
                  </c:pt>
                  <c:pt idx="8">
                    <c:v>2024</c:v>
                  </c:pt>
                  <c:pt idx="12">
                    <c:v>2025</c:v>
                  </c:pt>
                </c:lvl>
              </c:multiLvlStrCache>
            </c:multiLvlStrRef>
          </c:cat>
          <c:val>
            <c:numRef>
              <c:f>A1a!$N$5:$AB$5</c:f>
              <c:numCache>
                <c:formatCode>0.0</c:formatCode>
                <c:ptCount val="15"/>
                <c:pt idx="0">
                  <c:v>3.5106300000000004</c:v>
                </c:pt>
                <c:pt idx="1">
                  <c:v>3.9024300000000007</c:v>
                </c:pt>
                <c:pt idx="2">
                  <c:v>3.9334799999999994</c:v>
                </c:pt>
                <c:pt idx="3">
                  <c:v>3.7733100000000004</c:v>
                </c:pt>
                <c:pt idx="4">
                  <c:v>3.663730000000001</c:v>
                </c:pt>
                <c:pt idx="5">
                  <c:v>3.5463100000000001</c:v>
                </c:pt>
                <c:pt idx="6">
                  <c:v>3.5412400000000002</c:v>
                </c:pt>
                <c:pt idx="7">
                  <c:v>3.6495999999999995</c:v>
                </c:pt>
                <c:pt idx="8">
                  <c:v>3.5897799999999997</c:v>
                </c:pt>
                <c:pt idx="9">
                  <c:v>3.5023</c:v>
                </c:pt>
                <c:pt idx="10">
                  <c:v>3.5103999999999997</c:v>
                </c:pt>
                <c:pt idx="11">
                  <c:v>3.4192299999999998</c:v>
                </c:pt>
                <c:pt idx="12">
                  <c:v>3.3069599999999997</c:v>
                </c:pt>
                <c:pt idx="13">
                  <c:v>3.2245900000000005</c:v>
                </c:pt>
                <c:pt idx="14">
                  <c:v>3.4052199999999999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D7-4DBA-94EF-9897A0471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4942191"/>
        <c:axId val="944941231"/>
      </c:lineChart>
      <c:catAx>
        <c:axId val="944942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44941231"/>
        <c:crosses val="autoZero"/>
        <c:auto val="1"/>
        <c:lblAlgn val="ctr"/>
        <c:lblOffset val="100"/>
        <c:noMultiLvlLbl val="0"/>
      </c:catAx>
      <c:valAx>
        <c:axId val="944941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44942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Exporturile de Bunuri și Servicii ale Republicii Moldova raportate la PIB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1"/>
          <c:tx>
            <c:strRef>
              <c:f>'A2'!$A$4</c:f>
              <c:strCache>
                <c:ptCount val="1"/>
                <c:pt idx="0">
                  <c:v>Bunuri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C4-4F0C-831F-6977019CCF02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C4-4F0C-831F-6977019CCF02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C4-4F0C-831F-6977019CCF02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C4-4F0C-831F-6977019CCF02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C4-4F0C-831F-6977019CCF02}"/>
                </c:ext>
              </c:extLst>
            </c:dLbl>
            <c:dLbl>
              <c:idx val="2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C4-4F0C-831F-6977019CCF02}"/>
                </c:ext>
              </c:extLst>
            </c:dLbl>
            <c:dLbl>
              <c:idx val="2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EC4-4F0C-831F-6977019CCF02}"/>
                </c:ext>
              </c:extLst>
            </c:dLbl>
            <c:dLbl>
              <c:idx val="2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C4-4F0C-831F-6977019CCF02}"/>
                </c:ext>
              </c:extLst>
            </c:dLbl>
            <c:dLbl>
              <c:idx val="30"/>
              <c:layout>
                <c:manualLayout>
                  <c:x val="3.4139185609523021E-3"/>
                  <c:y val="5.84401926229116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EC4-4F0C-831F-6977019CCF02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'A2'!$B$1:$AF$1</c:f>
              <c:strCache>
                <c:ptCount val="3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2025/t2</c:v>
                </c:pt>
              </c:strCache>
            </c:strRef>
          </c:cat>
          <c:val>
            <c:numRef>
              <c:f>'A2'!$B$4:$AF$4</c:f>
              <c:numCache>
                <c:formatCode>0.0%</c:formatCode>
                <c:ptCount val="31"/>
                <c:pt idx="0">
                  <c:v>0.43399156593792709</c:v>
                </c:pt>
                <c:pt idx="1">
                  <c:v>0.39312048964152196</c:v>
                </c:pt>
                <c:pt idx="2">
                  <c:v>0.37946889647758408</c:v>
                </c:pt>
                <c:pt idx="3">
                  <c:v>0.31183906312039533</c:v>
                </c:pt>
                <c:pt idx="4">
                  <c:v>0.33170420853245663</c:v>
                </c:pt>
                <c:pt idx="5">
                  <c:v>0.30663249981948382</c:v>
                </c:pt>
                <c:pt idx="6">
                  <c:v>0.32023722647200531</c:v>
                </c:pt>
                <c:pt idx="7">
                  <c:v>0.32459783176686707</c:v>
                </c:pt>
                <c:pt idx="8">
                  <c:v>0.33418676238958478</c:v>
                </c:pt>
                <c:pt idx="9">
                  <c:v>0.31789116626046571</c:v>
                </c:pt>
                <c:pt idx="10">
                  <c:v>0.30602536709824574</c:v>
                </c:pt>
                <c:pt idx="11">
                  <c:v>0.25832719019232303</c:v>
                </c:pt>
                <c:pt idx="12">
                  <c:v>0.25521970456209475</c:v>
                </c:pt>
                <c:pt idx="13">
                  <c:v>0.22023555915813212</c:v>
                </c:pt>
                <c:pt idx="14">
                  <c:v>0.1977156943691751</c:v>
                </c:pt>
                <c:pt idx="15">
                  <c:v>0.2210163922573167</c:v>
                </c:pt>
                <c:pt idx="16">
                  <c:v>0.26348706731596694</c:v>
                </c:pt>
                <c:pt idx="17">
                  <c:v>0.24820218809252939</c:v>
                </c:pt>
                <c:pt idx="18">
                  <c:v>0.25576480779366367</c:v>
                </c:pt>
                <c:pt idx="19">
                  <c:v>0.24607808980986204</c:v>
                </c:pt>
                <c:pt idx="20">
                  <c:v>0.25396130537755401</c:v>
                </c:pt>
                <c:pt idx="21">
                  <c:v>0.25331228965014463</c:v>
                </c:pt>
                <c:pt idx="22">
                  <c:v>0.25066236771932177</c:v>
                </c:pt>
                <c:pt idx="23">
                  <c:v>0.23653661830473216</c:v>
                </c:pt>
                <c:pt idx="24">
                  <c:v>0.23251075121728335</c:v>
                </c:pt>
                <c:pt idx="25">
                  <c:v>0.21566227432485202</c:v>
                </c:pt>
                <c:pt idx="26">
                  <c:v>0.22969083447965336</c:v>
                </c:pt>
                <c:pt idx="27">
                  <c:v>0.29853283176684881</c:v>
                </c:pt>
                <c:pt idx="28">
                  <c:v>0.24465877474209649</c:v>
                </c:pt>
                <c:pt idx="29">
                  <c:v>0.19509535175731971</c:v>
                </c:pt>
                <c:pt idx="30">
                  <c:v>0.18040257485029942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EC4-4F0C-831F-6977019CCF02}"/>
            </c:ext>
          </c:extLst>
        </c:ser>
        <c:ser>
          <c:idx val="3"/>
          <c:order val="2"/>
          <c:tx>
            <c:strRef>
              <c:f>'A2'!$A$5</c:f>
              <c:strCache>
                <c:ptCount val="1"/>
                <c:pt idx="0">
                  <c:v>Servicii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EC4-4F0C-831F-6977019CCF02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EC4-4F0C-831F-6977019CCF02}"/>
                </c:ext>
              </c:extLst>
            </c:dLbl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EC4-4F0C-831F-6977019CCF02}"/>
                </c:ext>
              </c:extLst>
            </c:dLbl>
            <c:dLbl>
              <c:idx val="2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EC4-4F0C-831F-6977019CCF02}"/>
                </c:ext>
              </c:extLst>
            </c:dLbl>
            <c:dLbl>
              <c:idx val="25"/>
              <c:layout>
                <c:manualLayout>
                  <c:x val="3.499562554680665E-3"/>
                  <c:y val="1.2658227848101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EC4-4F0C-831F-6977019CCF02}"/>
                </c:ext>
              </c:extLst>
            </c:dLbl>
            <c:dLbl>
              <c:idx val="2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EC4-4F0C-831F-6977019CCF02}"/>
                </c:ext>
              </c:extLst>
            </c:dLbl>
            <c:dLbl>
              <c:idx val="30"/>
              <c:layout>
                <c:manualLayout>
                  <c:x val="0"/>
                  <c:y val="2.0126715558391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EC4-4F0C-831F-6977019CCF02}"/>
                </c:ext>
              </c:extLst>
            </c:dLbl>
            <c:spPr>
              <a:solidFill>
                <a:srgbClr val="00B05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'A2'!$B$1:$AF$1</c:f>
              <c:strCache>
                <c:ptCount val="3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2025/t2</c:v>
                </c:pt>
              </c:strCache>
            </c:strRef>
          </c:cat>
          <c:val>
            <c:numRef>
              <c:f>'A2'!$B$5:$AF$5</c:f>
              <c:numCache>
                <c:formatCode>0.0%</c:formatCode>
                <c:ptCount val="31"/>
                <c:pt idx="0">
                  <c:v>8.409958221808958E-2</c:v>
                </c:pt>
                <c:pt idx="1">
                  <c:v>5.2435844932813822E-2</c:v>
                </c:pt>
                <c:pt idx="2">
                  <c:v>7.2849845323430029E-2</c:v>
                </c:pt>
                <c:pt idx="3">
                  <c:v>7.5040697930912781E-2</c:v>
                </c:pt>
                <c:pt idx="4">
                  <c:v>9.7027791990071957E-2</c:v>
                </c:pt>
                <c:pt idx="5">
                  <c:v>0.10705279339635179</c:v>
                </c:pt>
                <c:pt idx="6">
                  <c:v>9.6779903769363254E-2</c:v>
                </c:pt>
                <c:pt idx="7">
                  <c:v>0.10923429297973404</c:v>
                </c:pt>
                <c:pt idx="8">
                  <c:v>0.10573458012677134</c:v>
                </c:pt>
                <c:pt idx="9">
                  <c:v>0.10715400665606085</c:v>
                </c:pt>
                <c:pt idx="10">
                  <c:v>0.11191098138877852</c:v>
                </c:pt>
                <c:pt idx="11">
                  <c:v>0.11487912262874217</c:v>
                </c:pt>
                <c:pt idx="12">
                  <c:v>0.11968401676822453</c:v>
                </c:pt>
                <c:pt idx="13">
                  <c:v>0.11680928802204425</c:v>
                </c:pt>
                <c:pt idx="14">
                  <c:v>0.10373064149510236</c:v>
                </c:pt>
                <c:pt idx="15">
                  <c:v>9.7553454650825822E-2</c:v>
                </c:pt>
                <c:pt idx="16">
                  <c:v>0.11863731586567179</c:v>
                </c:pt>
                <c:pt idx="17">
                  <c:v>0.11723669416003032</c:v>
                </c:pt>
                <c:pt idx="18">
                  <c:v>0.11955723440388846</c:v>
                </c:pt>
                <c:pt idx="19">
                  <c:v>0.11969898862768012</c:v>
                </c:pt>
                <c:pt idx="20">
                  <c:v>0.12503884353088079</c:v>
                </c:pt>
                <c:pt idx="21">
                  <c:v>0.13139189512172372</c:v>
                </c:pt>
                <c:pt idx="22">
                  <c:v>0.12899447223573213</c:v>
                </c:pt>
                <c:pt idx="23">
                  <c:v>0.12873027047841912</c:v>
                </c:pt>
                <c:pt idx="24">
                  <c:v>0.12902539614181888</c:v>
                </c:pt>
                <c:pt idx="25">
                  <c:v>0.11080982599357143</c:v>
                </c:pt>
                <c:pt idx="26">
                  <c:v>0.11941629917506268</c:v>
                </c:pt>
                <c:pt idx="27">
                  <c:v>0.15332722954171221</c:v>
                </c:pt>
                <c:pt idx="28">
                  <c:v>0.14744675351747086</c:v>
                </c:pt>
                <c:pt idx="29">
                  <c:v>0.14991638963494597</c:v>
                </c:pt>
                <c:pt idx="30">
                  <c:v>0.15397974340255691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EC4-4F0C-831F-6977019CC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588255"/>
        <c:axId val="418583935"/>
      </c:barChart>
      <c:lineChart>
        <c:grouping val="standard"/>
        <c:varyColors val="0"/>
        <c:ser>
          <c:idx val="1"/>
          <c:order val="0"/>
          <c:tx>
            <c:strRef>
              <c:f>'A2'!$A$3</c:f>
              <c:strCache>
                <c:ptCount val="1"/>
                <c:pt idx="0">
                  <c:v>TOTAL EXPORTURI PIB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EC4-4F0C-831F-6977019CCF02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EC4-4F0C-831F-6977019CCF02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EC4-4F0C-831F-6977019CCF02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EC4-4F0C-831F-6977019CCF02}"/>
                </c:ext>
              </c:extLst>
            </c:dLbl>
            <c:dLbl>
              <c:idx val="1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EC4-4F0C-831F-6977019CCF02}"/>
                </c:ext>
              </c:extLst>
            </c:dLbl>
            <c:dLbl>
              <c:idx val="1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EC4-4F0C-831F-6977019CCF02}"/>
                </c:ext>
              </c:extLst>
            </c:dLbl>
            <c:dLbl>
              <c:idx val="1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EC4-4F0C-831F-6977019CCF02}"/>
                </c:ext>
              </c:extLst>
            </c:dLbl>
            <c:dLbl>
              <c:idx val="2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EC4-4F0C-831F-6977019CCF02}"/>
                </c:ext>
              </c:extLst>
            </c:dLbl>
            <c:dLbl>
              <c:idx val="2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EC4-4F0C-831F-6977019CCF02}"/>
                </c:ext>
              </c:extLst>
            </c:dLbl>
            <c:dLbl>
              <c:idx val="2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EC4-4F0C-831F-6977019CCF02}"/>
                </c:ext>
              </c:extLst>
            </c:dLbl>
            <c:dLbl>
              <c:idx val="2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EC4-4F0C-831F-6977019CCF02}"/>
                </c:ext>
              </c:extLst>
            </c:dLbl>
            <c:dLbl>
              <c:idx val="30"/>
              <c:layout>
                <c:manualLayout>
                  <c:x val="0"/>
                  <c:y val="3.8001096381939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EC4-4F0C-831F-6977019CCF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'A2'!$B$1:$AF$1</c:f>
              <c:strCache>
                <c:ptCount val="3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2025/t2</c:v>
                </c:pt>
              </c:strCache>
            </c:strRef>
          </c:cat>
          <c:val>
            <c:numRef>
              <c:f>'A2'!$B$3:$AF$3</c:f>
              <c:numCache>
                <c:formatCode>0.0%</c:formatCode>
                <c:ptCount val="31"/>
                <c:pt idx="0">
                  <c:v>0.51809114815601665</c:v>
                </c:pt>
                <c:pt idx="1">
                  <c:v>0.4455563345743358</c:v>
                </c:pt>
                <c:pt idx="2">
                  <c:v>0.45231874180101411</c:v>
                </c:pt>
                <c:pt idx="3">
                  <c:v>0.38687976105130811</c:v>
                </c:pt>
                <c:pt idx="4">
                  <c:v>0.42873200052252858</c:v>
                </c:pt>
                <c:pt idx="5">
                  <c:v>0.41368529321583558</c:v>
                </c:pt>
                <c:pt idx="6">
                  <c:v>0.41701713024136855</c:v>
                </c:pt>
                <c:pt idx="7">
                  <c:v>0.4338321247466011</c:v>
                </c:pt>
                <c:pt idx="8">
                  <c:v>0.43992134251635612</c:v>
                </c:pt>
                <c:pt idx="9">
                  <c:v>0.42504517291652655</c:v>
                </c:pt>
                <c:pt idx="10">
                  <c:v>0.41793634848702427</c:v>
                </c:pt>
                <c:pt idx="11">
                  <c:v>0.3732063128210652</c:v>
                </c:pt>
                <c:pt idx="12">
                  <c:v>0.3749037213303193</c:v>
                </c:pt>
                <c:pt idx="13">
                  <c:v>0.33704484718017635</c:v>
                </c:pt>
                <c:pt idx="14">
                  <c:v>0.30144633586427749</c:v>
                </c:pt>
                <c:pt idx="15">
                  <c:v>0.3185698469081425</c:v>
                </c:pt>
                <c:pt idx="16">
                  <c:v>0.38212438318163872</c:v>
                </c:pt>
                <c:pt idx="17">
                  <c:v>0.36543888225255972</c:v>
                </c:pt>
                <c:pt idx="18">
                  <c:v>0.37532204219755216</c:v>
                </c:pt>
                <c:pt idx="19">
                  <c:v>0.36577707843754215</c:v>
                </c:pt>
                <c:pt idx="20">
                  <c:v>0.37900014890843481</c:v>
                </c:pt>
                <c:pt idx="21">
                  <c:v>0.38470418477186835</c:v>
                </c:pt>
                <c:pt idx="22">
                  <c:v>0.37965683995505389</c:v>
                </c:pt>
                <c:pt idx="23">
                  <c:v>0.36526688878315128</c:v>
                </c:pt>
                <c:pt idx="24">
                  <c:v>0.36153614735910222</c:v>
                </c:pt>
                <c:pt idx="25">
                  <c:v>0.32647210031842344</c:v>
                </c:pt>
                <c:pt idx="26">
                  <c:v>0.34910713365471602</c:v>
                </c:pt>
                <c:pt idx="27">
                  <c:v>0.45186006130856105</c:v>
                </c:pt>
                <c:pt idx="28">
                  <c:v>0.39210552825956735</c:v>
                </c:pt>
                <c:pt idx="29">
                  <c:v>0.34501174139226565</c:v>
                </c:pt>
                <c:pt idx="30">
                  <c:v>0.33438231825285636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2EC4-4F0C-831F-6977019CC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588255"/>
        <c:axId val="418583935"/>
      </c:lineChart>
      <c:catAx>
        <c:axId val="418588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18583935"/>
        <c:crosses val="autoZero"/>
        <c:auto val="1"/>
        <c:lblAlgn val="ctr"/>
        <c:lblOffset val="100"/>
        <c:noMultiLvlLbl val="0"/>
      </c:catAx>
      <c:valAx>
        <c:axId val="418583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18588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00102024916368"/>
          <c:y val="3.5275568600754294E-2"/>
          <c:w val="0.73635005793372366"/>
          <c:h val="0.8817144784872058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D6F2-7046-BC81-37B1FFDD3E50}"/>
              </c:ext>
            </c:extLst>
          </c:dPt>
          <c:dPt>
            <c:idx val="1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D6F2-7046-BC81-37B1FFDD3E50}"/>
              </c:ext>
            </c:extLst>
          </c:dPt>
          <c:dPt>
            <c:idx val="2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F2-7046-BC81-37B1FFDD3E50}"/>
              </c:ext>
            </c:extLst>
          </c:dPt>
          <c:dPt>
            <c:idx val="3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F2-7046-BC81-37B1FFDD3E50}"/>
              </c:ext>
            </c:extLst>
          </c:dPt>
          <c:dPt>
            <c:idx val="4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D6F2-7046-BC81-37B1FFDD3E50}"/>
              </c:ext>
            </c:extLst>
          </c:dPt>
          <c:dPt>
            <c:idx val="5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6F2-7046-BC81-37B1FFDD3E50}"/>
              </c:ext>
            </c:extLst>
          </c:dPt>
          <c:dPt>
            <c:idx val="6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D6F2-7046-BC81-37B1FFDD3E50}"/>
              </c:ext>
            </c:extLst>
          </c:dPt>
          <c:dPt>
            <c:idx val="7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6F2-7046-BC81-37B1FFDD3E50}"/>
              </c:ext>
            </c:extLst>
          </c:dPt>
          <c:dPt>
            <c:idx val="8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6F2-7046-BC81-37B1FFDD3E50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6F2-7046-BC81-37B1FFDD3E50}"/>
              </c:ext>
            </c:extLst>
          </c:dPt>
          <c:dPt>
            <c:idx val="10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D6F2-7046-BC81-37B1FFDD3E50}"/>
              </c:ext>
            </c:extLst>
          </c:dPt>
          <c:dPt>
            <c:idx val="1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6F2-7046-BC81-37B1FFDD3E50}"/>
              </c:ext>
            </c:extLst>
          </c:dPt>
          <c:dPt>
            <c:idx val="1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6F2-7046-BC81-37B1FFDD3E50}"/>
              </c:ext>
            </c:extLst>
          </c:dPt>
          <c:dPt>
            <c:idx val="1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6F2-7046-BC81-37B1FFDD3E50}"/>
              </c:ext>
            </c:extLst>
          </c:dPt>
          <c:dPt>
            <c:idx val="1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6F2-7046-BC81-37B1FFDD3E50}"/>
              </c:ext>
            </c:extLst>
          </c:dPt>
          <c:dPt>
            <c:idx val="15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6F2-7046-BC81-37B1FFDD3E50}"/>
              </c:ext>
            </c:extLst>
          </c:dPt>
          <c:dPt>
            <c:idx val="1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D6F2-7046-BC81-37B1FFDD3E50}"/>
              </c:ext>
            </c:extLst>
          </c:dPt>
          <c:dPt>
            <c:idx val="17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D6F2-7046-BC81-37B1FFDD3E50}"/>
              </c:ext>
            </c:extLst>
          </c:dPt>
          <c:dPt>
            <c:idx val="18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D6F2-7046-BC81-37B1FFDD3E50}"/>
              </c:ext>
            </c:extLst>
          </c:dPt>
          <c:dPt>
            <c:idx val="19"/>
            <c:invertIfNegative val="0"/>
            <c:bubble3D val="0"/>
            <c:spPr>
              <a:solidFill>
                <a:srgbClr val="F8DC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D6F2-7046-BC81-37B1FFDD3E50}"/>
              </c:ext>
            </c:extLst>
          </c:dPt>
          <c:dPt>
            <c:idx val="20"/>
            <c:invertIfNegative val="0"/>
            <c:bubble3D val="0"/>
            <c:spPr>
              <a:solidFill>
                <a:srgbClr val="71B2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D6F2-7046-BC81-37B1FFDD3E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irce" panose="020B0502020203020203" pitchFamily="34" charset="77"/>
                    <a:ea typeface="+mn-ea"/>
                    <a:cs typeface="+mn-cs"/>
                  </a:defRPr>
                </a:pPr>
                <a:endParaRPr lang="ru-M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'2'!$A$2:$A$22</c:f>
              <c:strCache>
                <c:ptCount val="21"/>
                <c:pt idx="0">
                  <c:v>Servicii de construcții (S)</c:v>
                </c:pt>
                <c:pt idx="1">
                  <c:v>Servicii de telecomunicații (S)</c:v>
                </c:pt>
                <c:pt idx="2">
                  <c:v>Instrumente (B)</c:v>
                </c:pt>
                <c:pt idx="3">
                  <c:v>Produse farmaceutice (B)</c:v>
                </c:pt>
                <c:pt idx="4">
                  <c:v>Servicii sănătate (S)</c:v>
                </c:pt>
                <c:pt idx="5">
                  <c:v>Articole și materiale plastice (B)</c:v>
                </c:pt>
                <c:pt idx="6">
                  <c:v>Servicii de instruire (S)</c:v>
                </c:pt>
                <c:pt idx="7">
                  <c:v>Sticlă și articole din sticlă (B)</c:v>
                </c:pt>
                <c:pt idx="8">
                  <c:v>Mobilă (B)</c:v>
                </c:pt>
                <c:pt idx="9">
                  <c:v>Bunuri alcoolice (BA)</c:v>
                </c:pt>
                <c:pt idx="10">
                  <c:v>Prelucrarea materiei prime (S)</c:v>
                </c:pt>
                <c:pt idx="11">
                  <c:v>Uleiuri vegetale sau animale (BA)</c:v>
                </c:pt>
                <c:pt idx="12">
                  <c:v>Semințe și fructe oleaginoase (BA)</c:v>
                </c:pt>
                <c:pt idx="13">
                  <c:v>Fructe (BA)</c:v>
                </c:pt>
                <c:pt idx="14">
                  <c:v>Produse alimentare (BA)</c:v>
                </c:pt>
                <c:pt idx="15">
                  <c:v>Îmbrăcăminte și încălțăminte (B)</c:v>
                </c:pt>
                <c:pt idx="16">
                  <c:v>Cereale (BA)</c:v>
                </c:pt>
                <c:pt idx="17">
                  <c:v>Servicii transport (S)</c:v>
                </c:pt>
                <c:pt idx="18">
                  <c:v>Combustibil (B)</c:v>
                </c:pt>
                <c:pt idx="19">
                  <c:v>Echipamente și aparate electrice (B)</c:v>
                </c:pt>
                <c:pt idx="20">
                  <c:v>Servicii IT și BSS (S)</c:v>
                </c:pt>
              </c:strCache>
            </c:strRef>
          </c:cat>
          <c:val>
            <c:numRef>
              <c:f>'2'!$B$2:$B$22</c:f>
              <c:numCache>
                <c:formatCode>General</c:formatCode>
                <c:ptCount val="21"/>
                <c:pt idx="0">
                  <c:v>25</c:v>
                </c:pt>
                <c:pt idx="1">
                  <c:v>34</c:v>
                </c:pt>
                <c:pt idx="2">
                  <c:v>37</c:v>
                </c:pt>
                <c:pt idx="3">
                  <c:v>44</c:v>
                </c:pt>
                <c:pt idx="4">
                  <c:v>53</c:v>
                </c:pt>
                <c:pt idx="5">
                  <c:v>76</c:v>
                </c:pt>
                <c:pt idx="6">
                  <c:v>82</c:v>
                </c:pt>
                <c:pt idx="7">
                  <c:v>110</c:v>
                </c:pt>
                <c:pt idx="8">
                  <c:v>155</c:v>
                </c:pt>
                <c:pt idx="9">
                  <c:v>230</c:v>
                </c:pt>
                <c:pt idx="10">
                  <c:v>248</c:v>
                </c:pt>
                <c:pt idx="11">
                  <c:v>248</c:v>
                </c:pt>
                <c:pt idx="12">
                  <c:v>284</c:v>
                </c:pt>
                <c:pt idx="13">
                  <c:v>266</c:v>
                </c:pt>
                <c:pt idx="14">
                  <c:v>285</c:v>
                </c:pt>
                <c:pt idx="15">
                  <c:v>381</c:v>
                </c:pt>
                <c:pt idx="16">
                  <c:v>396</c:v>
                </c:pt>
                <c:pt idx="17">
                  <c:v>540</c:v>
                </c:pt>
                <c:pt idx="18">
                  <c:v>575</c:v>
                </c:pt>
                <c:pt idx="19" formatCode="0">
                  <c:v>724.6</c:v>
                </c:pt>
                <c:pt idx="20">
                  <c:v>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D6F2-7046-BC81-37B1FFDD3E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54704464"/>
        <c:axId val="1354719824"/>
      </c:barChart>
      <c:catAx>
        <c:axId val="13547044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just">
              <a:defRPr sz="1200" b="0" i="0" u="none" strike="noStrike" kern="1200" baseline="0">
                <a:solidFill>
                  <a:schemeClr val="bg1"/>
                </a:solidFill>
                <a:latin typeface="Circe" panose="020B0502020203020203" pitchFamily="34" charset="77"/>
                <a:ea typeface="+mn-ea"/>
                <a:cs typeface="+mn-cs"/>
              </a:defRPr>
            </a:pPr>
            <a:endParaRPr lang="ru-MD"/>
          </a:p>
        </c:txPr>
        <c:crossAx val="1354719824"/>
        <c:crosses val="autoZero"/>
        <c:auto val="1"/>
        <c:lblAlgn val="r"/>
        <c:lblOffset val="100"/>
        <c:tickLblSkip val="1"/>
        <c:noMultiLvlLbl val="0"/>
      </c:catAx>
      <c:valAx>
        <c:axId val="1354719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Circe" panose="020B0502020203020203" pitchFamily="34" charset="77"/>
                <a:ea typeface="+mn-ea"/>
                <a:cs typeface="+mn-cs"/>
              </a:defRPr>
            </a:pPr>
            <a:endParaRPr lang="ru-MD"/>
          </a:p>
        </c:txPr>
        <c:crossAx val="135470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bg1"/>
          </a:solidFill>
          <a:latin typeface="Circe" panose="020B0502020203020203" pitchFamily="34" charset="77"/>
        </a:defRPr>
      </a:pPr>
      <a:endParaRPr lang="ru-MD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 sz="1400" b="0" i="0">
                <a:solidFill>
                  <a:srgbClr val="757575"/>
                </a:solidFill>
                <a:latin typeface="+mn-lt"/>
              </a:defRPr>
            </a:pPr>
            <a:r>
              <a:rPr lang="ro-RO" sz="2000" b="0" i="0" dirty="0">
                <a:solidFill>
                  <a:srgbClr val="757575"/>
                </a:solidFill>
                <a:latin typeface="+mn-lt"/>
              </a:rPr>
              <a:t>Volumul comerțului extern cu bunuri al Republicii Moldova, miliard. USD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ED7D31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A!$B$1:$W$1</c:f>
              <c:strCache>
                <c:ptCount val="22"/>
                <c:pt idx="0">
                  <c:v>1995</c:v>
                </c:pt>
                <c:pt idx="1">
                  <c:v>1997</c:v>
                </c:pt>
                <c:pt idx="2">
                  <c:v>1999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2025/T3</c:v>
                </c:pt>
              </c:strCache>
            </c:strRef>
          </c:cat>
          <c:val>
            <c:numRef>
              <c:f>A!$B$3:$W$3</c:f>
              <c:numCache>
                <c:formatCode>0.0</c:formatCode>
                <c:ptCount val="22"/>
                <c:pt idx="0">
                  <c:v>0.74553000000000003</c:v>
                </c:pt>
                <c:pt idx="1">
                  <c:v>0.87405650000000001</c:v>
                </c:pt>
                <c:pt idx="2">
                  <c:v>0.46343240000000002</c:v>
                </c:pt>
                <c:pt idx="3">
                  <c:v>1.0909184999999999</c:v>
                </c:pt>
                <c:pt idx="4">
                  <c:v>1.5911131000000001</c:v>
                </c:pt>
                <c:pt idx="5">
                  <c:v>1.2829806999999998</c:v>
                </c:pt>
                <c:pt idx="6">
                  <c:v>1.5414866000000003</c:v>
                </c:pt>
                <c:pt idx="7">
                  <c:v>2.216815</c:v>
                </c:pt>
                <c:pt idx="8">
                  <c:v>2.16188</c:v>
                </c:pt>
                <c:pt idx="9">
                  <c:v>2.4283030000000001</c:v>
                </c:pt>
                <c:pt idx="10">
                  <c:v>2.3395296000000001</c:v>
                </c:pt>
                <c:pt idx="11">
                  <c:v>1.9668371999999998</c:v>
                </c:pt>
                <c:pt idx="12">
                  <c:v>2.0446107599999999</c:v>
                </c:pt>
                <c:pt idx="13">
                  <c:v>2.4249999999999998</c:v>
                </c:pt>
                <c:pt idx="14">
                  <c:v>2.7069999999999999</c:v>
                </c:pt>
                <c:pt idx="15">
                  <c:v>2.7792000000000003</c:v>
                </c:pt>
                <c:pt idx="16">
                  <c:v>2.4870000000000001</c:v>
                </c:pt>
                <c:pt idx="17">
                  <c:v>3.1447000000000003</c:v>
                </c:pt>
                <c:pt idx="18">
                  <c:v>4.3351000000000006</c:v>
                </c:pt>
                <c:pt idx="19">
                  <c:v>4.0482999999999993</c:v>
                </c:pt>
                <c:pt idx="20">
                  <c:v>3.5554000000000001</c:v>
                </c:pt>
                <c:pt idx="21">
                  <c:v>3.5623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407-43E1-AA55-390F144E30D1}"/>
            </c:ext>
          </c:extLst>
        </c:ser>
        <c:ser>
          <c:idx val="1"/>
          <c:order val="1"/>
          <c:spPr>
            <a:solidFill>
              <a:srgbClr val="A5A5A5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A!$B$1:$W$1</c:f>
              <c:strCache>
                <c:ptCount val="22"/>
                <c:pt idx="0">
                  <c:v>1995</c:v>
                </c:pt>
                <c:pt idx="1">
                  <c:v>1997</c:v>
                </c:pt>
                <c:pt idx="2">
                  <c:v>1999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2025/T3</c:v>
                </c:pt>
              </c:strCache>
            </c:strRef>
          </c:cat>
          <c:val>
            <c:numRef>
              <c:f>A!$B$4:$W$4</c:f>
              <c:numCache>
                <c:formatCode>0.0</c:formatCode>
                <c:ptCount val="22"/>
                <c:pt idx="0">
                  <c:v>0.84071000000000007</c:v>
                </c:pt>
                <c:pt idx="1">
                  <c:v>1.1712518000000001</c:v>
                </c:pt>
                <c:pt idx="2">
                  <c:v>0.586368</c:v>
                </c:pt>
                <c:pt idx="3">
                  <c:v>2.2922916</c:v>
                </c:pt>
                <c:pt idx="4">
                  <c:v>4.8987619999999996</c:v>
                </c:pt>
                <c:pt idx="5">
                  <c:v>3.2782697999999999</c:v>
                </c:pt>
                <c:pt idx="6">
                  <c:v>3.8552886000000002</c:v>
                </c:pt>
                <c:pt idx="7">
                  <c:v>5.1912706000000002</c:v>
                </c:pt>
                <c:pt idx="8">
                  <c:v>5.2129282999999997</c:v>
                </c:pt>
                <c:pt idx="9">
                  <c:v>5.4923930999999993</c:v>
                </c:pt>
                <c:pt idx="10">
                  <c:v>5.3169589000000004</c:v>
                </c:pt>
                <c:pt idx="11">
                  <c:v>3.9868202999999998</c:v>
                </c:pt>
                <c:pt idx="12">
                  <c:v>4.02035696</c:v>
                </c:pt>
                <c:pt idx="13">
                  <c:v>4.8310000000000004</c:v>
                </c:pt>
                <c:pt idx="14">
                  <c:v>5.76</c:v>
                </c:pt>
                <c:pt idx="15">
                  <c:v>5.8414999999999999</c:v>
                </c:pt>
                <c:pt idx="16">
                  <c:v>5.4160999999999992</c:v>
                </c:pt>
                <c:pt idx="17">
                  <c:v>7.1733000000000002</c:v>
                </c:pt>
                <c:pt idx="18">
                  <c:v>9.219100000000001</c:v>
                </c:pt>
                <c:pt idx="19">
                  <c:v>8.6674000000000007</c:v>
                </c:pt>
                <c:pt idx="20">
                  <c:v>9.0632999999999999</c:v>
                </c:pt>
                <c:pt idx="21">
                  <c:v>10.3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5407-43E1-AA55-390F144E3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7425134"/>
        <c:axId val="1218807753"/>
      </c:barChart>
      <c:lineChart>
        <c:grouping val="standard"/>
        <c:varyColors val="0"/>
        <c:ser>
          <c:idx val="2"/>
          <c:order val="2"/>
          <c:spPr>
            <a:ln w="28575" cmpd="sng">
              <a:solidFill>
                <a:schemeClr val="accent1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lvl="0">
                  <a:defRPr sz="1600" b="0" i="0">
                    <a:latin typeface="+mn-lt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A!$B$1:$W$1</c:f>
              <c:strCache>
                <c:ptCount val="22"/>
                <c:pt idx="0">
                  <c:v>1995</c:v>
                </c:pt>
                <c:pt idx="1">
                  <c:v>1997</c:v>
                </c:pt>
                <c:pt idx="2">
                  <c:v>1999</c:v>
                </c:pt>
                <c:pt idx="3">
                  <c:v>2005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2025/T3</c:v>
                </c:pt>
              </c:strCache>
            </c:strRef>
          </c:cat>
          <c:val>
            <c:numRef>
              <c:f>A!$B$2:$W$2</c:f>
              <c:numCache>
                <c:formatCode>0.0</c:formatCode>
                <c:ptCount val="22"/>
                <c:pt idx="0">
                  <c:v>1.5862400000000001</c:v>
                </c:pt>
                <c:pt idx="1">
                  <c:v>2.0453083000000003</c:v>
                </c:pt>
                <c:pt idx="2">
                  <c:v>1.0498004000000001</c:v>
                </c:pt>
                <c:pt idx="3">
                  <c:v>3.3832100999999999</c:v>
                </c:pt>
                <c:pt idx="4">
                  <c:v>6.4898750999999999</c:v>
                </c:pt>
                <c:pt idx="5">
                  <c:v>4.5612504999999999</c:v>
                </c:pt>
                <c:pt idx="6">
                  <c:v>5.3967752000000004</c:v>
                </c:pt>
                <c:pt idx="7">
                  <c:v>7.4080855999999997</c:v>
                </c:pt>
                <c:pt idx="8">
                  <c:v>7.3748082999999998</c:v>
                </c:pt>
                <c:pt idx="9">
                  <c:v>7.9206960999999989</c:v>
                </c:pt>
                <c:pt idx="10">
                  <c:v>7.6564885</c:v>
                </c:pt>
                <c:pt idx="11">
                  <c:v>5.9536574999999994</c:v>
                </c:pt>
                <c:pt idx="12">
                  <c:v>6.0649677200000003</c:v>
                </c:pt>
                <c:pt idx="13">
                  <c:v>7.2560000000000002</c:v>
                </c:pt>
                <c:pt idx="14">
                  <c:v>8.4669999999999987</c:v>
                </c:pt>
                <c:pt idx="15">
                  <c:v>8.6206999999999994</c:v>
                </c:pt>
                <c:pt idx="16">
                  <c:v>7.9030999999999993</c:v>
                </c:pt>
                <c:pt idx="17">
                  <c:v>10.318000000000001</c:v>
                </c:pt>
                <c:pt idx="18">
                  <c:v>13.554200000000002</c:v>
                </c:pt>
                <c:pt idx="19">
                  <c:v>12.7157</c:v>
                </c:pt>
                <c:pt idx="20">
                  <c:v>12.6187</c:v>
                </c:pt>
                <c:pt idx="21">
                  <c:v>13.862300000000001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07-43E1-AA55-390F144E3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7425134"/>
        <c:axId val="1218807753"/>
      </c:lineChart>
      <c:catAx>
        <c:axId val="212742513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ro-RO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 lvl="0">
              <a:defRPr sz="1400" b="0" i="0">
                <a:solidFill>
                  <a:srgbClr val="000000"/>
                </a:solidFill>
                <a:latin typeface="+mn-lt"/>
              </a:defRPr>
            </a:pPr>
            <a:endParaRPr lang="ro-RO"/>
          </a:p>
        </c:txPr>
        <c:crossAx val="1218807753"/>
        <c:crosses val="autoZero"/>
        <c:auto val="1"/>
        <c:lblAlgn val="ctr"/>
        <c:lblOffset val="100"/>
        <c:noMultiLvlLbl val="1"/>
      </c:catAx>
      <c:valAx>
        <c:axId val="1218807753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ro-RO"/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rgbClr val="000000"/>
                </a:solidFill>
                <a:latin typeface="+mn-lt"/>
              </a:defRPr>
            </a:pPr>
            <a:endParaRPr lang="ro-RO"/>
          </a:p>
        </c:txPr>
        <c:crossAx val="2127425134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Comerțul extern cu Servicii al</a:t>
            </a:r>
            <a:r>
              <a:rPr lang="ro-RO" sz="2000" baseline="0" dirty="0"/>
              <a:t> Republicii Moldova, miliarde USD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B!$A$4</c:f>
              <c:strCache>
                <c:ptCount val="1"/>
                <c:pt idx="0">
                  <c:v>Balanța comercială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91-455A-BAA3-3543318D9595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91-455A-BAA3-3543318D9595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91-455A-BAA3-3543318D9595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91-455A-BAA3-3543318D9595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F91-455A-BAA3-3543318D9595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F91-455A-BAA3-3543318D9595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F91-455A-BAA3-3543318D9595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F91-455A-BAA3-3543318D9595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F91-455A-BAA3-3543318D9595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F91-455A-BAA3-3543318D9595}"/>
              </c:ext>
            </c:extLst>
          </c:dPt>
          <c:dPt>
            <c:idx val="1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F91-455A-BAA3-3543318D9595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F91-455A-BAA3-3543318D9595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F91-455A-BAA3-3543318D9595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2F91-455A-BAA3-3543318D9595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2F91-455A-BAA3-3543318D95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B!$B$1:$T$1</c:f>
              <c:strCache>
                <c:ptCount val="19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2025/t2</c:v>
                </c:pt>
              </c:strCache>
            </c:strRef>
          </c:cat>
          <c:val>
            <c:numRef>
              <c:f>B!$B$4:$T$4</c:f>
              <c:numCache>
                <c:formatCode>0.00</c:formatCode>
                <c:ptCount val="19"/>
                <c:pt idx="0">
                  <c:v>-5.1840000000000025E-2</c:v>
                </c:pt>
                <c:pt idx="1">
                  <c:v>-3.6980000000000013E-2</c:v>
                </c:pt>
                <c:pt idx="2">
                  <c:v>-2.0739999999999981E-2</c:v>
                </c:pt>
                <c:pt idx="3">
                  <c:v>-2.3440000000000127E-2</c:v>
                </c:pt>
                <c:pt idx="4">
                  <c:v>0.15905000000000002</c:v>
                </c:pt>
                <c:pt idx="5">
                  <c:v>0.10897000000000001</c:v>
                </c:pt>
                <c:pt idx="6">
                  <c:v>0.14692999999999989</c:v>
                </c:pt>
                <c:pt idx="7">
                  <c:v>0.12304999999999988</c:v>
                </c:pt>
                <c:pt idx="8">
                  <c:v>0.13087000000000004</c:v>
                </c:pt>
                <c:pt idx="9">
                  <c:v>0.22921000000000002</c:v>
                </c:pt>
                <c:pt idx="10" formatCode="0.0">
                  <c:v>0.32095000000000007</c:v>
                </c:pt>
                <c:pt idx="11" formatCode="0.0">
                  <c:v>0.35532999999999992</c:v>
                </c:pt>
                <c:pt idx="12" formatCode="0.0">
                  <c:v>0.35063000000000022</c:v>
                </c:pt>
                <c:pt idx="13" formatCode="0.0">
                  <c:v>0.38000999999999985</c:v>
                </c:pt>
                <c:pt idx="14" formatCode="0.0">
                  <c:v>0.47249999999999992</c:v>
                </c:pt>
                <c:pt idx="15" formatCode="0.0">
                  <c:v>0.7945514500000006</c:v>
                </c:pt>
                <c:pt idx="16" formatCode="0.0">
                  <c:v>0.89049999999999985</c:v>
                </c:pt>
                <c:pt idx="17" formatCode="0.0">
                  <c:v>0.93494491430000015</c:v>
                </c:pt>
                <c:pt idx="18" formatCode="0.0">
                  <c:v>0.91166413895999998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2F91-455A-BAA3-3543318D9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6160640"/>
        <c:axId val="543417744"/>
      </c:barChart>
      <c:lineChart>
        <c:grouping val="standard"/>
        <c:varyColors val="0"/>
        <c:ser>
          <c:idx val="0"/>
          <c:order val="0"/>
          <c:tx>
            <c:strRef>
              <c:f>B!$A$2</c:f>
              <c:strCache>
                <c:ptCount val="1"/>
                <c:pt idx="0">
                  <c:v>Export Servicii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B!$B$1:$T$1</c:f>
              <c:strCache>
                <c:ptCount val="19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2025/t2</c:v>
                </c:pt>
              </c:strCache>
            </c:strRef>
          </c:cat>
          <c:val>
            <c:numRef>
              <c:f>B!$B$2:$T$2</c:f>
              <c:numCache>
                <c:formatCode>0.0</c:formatCode>
                <c:ptCount val="19"/>
                <c:pt idx="0">
                  <c:v>0.14446999999999999</c:v>
                </c:pt>
                <c:pt idx="1">
                  <c:v>0.1646</c:v>
                </c:pt>
                <c:pt idx="2">
                  <c:v>0.39894000000000002</c:v>
                </c:pt>
                <c:pt idx="3">
                  <c:v>0.68038999999999994</c:v>
                </c:pt>
                <c:pt idx="4">
                  <c:v>0.99814000000000003</c:v>
                </c:pt>
                <c:pt idx="5">
                  <c:v>1.02115</c:v>
                </c:pt>
                <c:pt idx="6">
                  <c:v>1.1351099999999998</c:v>
                </c:pt>
                <c:pt idx="7">
                  <c:v>1.13801</c:v>
                </c:pt>
                <c:pt idx="8">
                  <c:v>0.96838000000000002</c:v>
                </c:pt>
                <c:pt idx="9">
                  <c:v>1.06053</c:v>
                </c:pt>
                <c:pt idx="10">
                  <c:v>1.24794</c:v>
                </c:pt>
                <c:pt idx="11">
                  <c:v>1.47323</c:v>
                </c:pt>
                <c:pt idx="12">
                  <c:v>1.5422400000000001</c:v>
                </c:pt>
                <c:pt idx="13">
                  <c:v>1.2778499999999999</c:v>
                </c:pt>
                <c:pt idx="14">
                  <c:v>1.63493</c:v>
                </c:pt>
                <c:pt idx="15">
                  <c:v>2.2265185000000001</c:v>
                </c:pt>
                <c:pt idx="16">
                  <c:v>2.4397599999999997</c:v>
                </c:pt>
                <c:pt idx="17">
                  <c:v>2.7320626909200003</c:v>
                </c:pt>
                <c:pt idx="18">
                  <c:v>2.8811895964400001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2F91-455A-BAA3-3543318D9595}"/>
            </c:ext>
          </c:extLst>
        </c:ser>
        <c:ser>
          <c:idx val="1"/>
          <c:order val="1"/>
          <c:tx>
            <c:strRef>
              <c:f>B!$A$3</c:f>
              <c:strCache>
                <c:ptCount val="1"/>
                <c:pt idx="0">
                  <c:v>Import Servicii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F91-455A-BAA3-3543318D9595}"/>
                </c:ext>
              </c:extLst>
            </c:dLbl>
            <c:dLbl>
              <c:idx val="1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F91-455A-BAA3-3543318D9595}"/>
                </c:ext>
              </c:extLst>
            </c:dLbl>
            <c:dLbl>
              <c:idx val="1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F91-455A-BAA3-3543318D9595}"/>
                </c:ext>
              </c:extLst>
            </c:dLbl>
            <c:dLbl>
              <c:idx val="1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F91-455A-BAA3-3543318D9595}"/>
                </c:ext>
              </c:extLst>
            </c:dLbl>
            <c:dLbl>
              <c:idx val="1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F91-455A-BAA3-3543318D9595}"/>
                </c:ext>
              </c:extLst>
            </c:dLbl>
            <c:dLbl>
              <c:idx val="1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2F91-455A-BAA3-3543318D9595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2F91-455A-BAA3-3543318D95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B!$B$1:$T$1</c:f>
              <c:strCache>
                <c:ptCount val="19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2025/t2</c:v>
                </c:pt>
              </c:strCache>
            </c:strRef>
          </c:cat>
          <c:val>
            <c:numRef>
              <c:f>B!$B$3:$T$3</c:f>
              <c:numCache>
                <c:formatCode>0.0</c:formatCode>
                <c:ptCount val="19"/>
                <c:pt idx="0">
                  <c:v>0.19631000000000001</c:v>
                </c:pt>
                <c:pt idx="1">
                  <c:v>0.20158000000000001</c:v>
                </c:pt>
                <c:pt idx="2">
                  <c:v>0.41968</c:v>
                </c:pt>
                <c:pt idx="3">
                  <c:v>0.70383000000000007</c:v>
                </c:pt>
                <c:pt idx="4">
                  <c:v>0.83909</c:v>
                </c:pt>
                <c:pt idx="5">
                  <c:v>0.91217999999999999</c:v>
                </c:pt>
                <c:pt idx="6">
                  <c:v>0.98817999999999995</c:v>
                </c:pt>
                <c:pt idx="7">
                  <c:v>1.0149600000000001</c:v>
                </c:pt>
                <c:pt idx="8">
                  <c:v>0.83750999999999998</c:v>
                </c:pt>
                <c:pt idx="9">
                  <c:v>0.83131999999999995</c:v>
                </c:pt>
                <c:pt idx="10">
                  <c:v>0.92698999999999998</c:v>
                </c:pt>
                <c:pt idx="11">
                  <c:v>1.1179000000000001</c:v>
                </c:pt>
                <c:pt idx="12">
                  <c:v>1.1916099999999998</c:v>
                </c:pt>
                <c:pt idx="13">
                  <c:v>0.89784000000000008</c:v>
                </c:pt>
                <c:pt idx="14">
                  <c:v>1.1624300000000001</c:v>
                </c:pt>
                <c:pt idx="15">
                  <c:v>1.4319670499999995</c:v>
                </c:pt>
                <c:pt idx="16">
                  <c:v>1.5492599999999999</c:v>
                </c:pt>
                <c:pt idx="17">
                  <c:v>1.7971177766200002</c:v>
                </c:pt>
                <c:pt idx="18">
                  <c:v>1.9695254574800001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F91-455A-BAA3-3543318D9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6160640"/>
        <c:axId val="543417744"/>
      </c:lineChart>
      <c:catAx>
        <c:axId val="55616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543417744"/>
        <c:crosses val="autoZero"/>
        <c:auto val="1"/>
        <c:lblAlgn val="ctr"/>
        <c:lblOffset val="100"/>
        <c:noMultiLvlLbl val="0"/>
      </c:catAx>
      <c:valAx>
        <c:axId val="54341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55616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A00!$A$4</c:f>
              <c:strCache>
                <c:ptCount val="1"/>
                <c:pt idx="0">
                  <c:v>Deficitul Balanței Comerciale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A00!$B$1:$G$1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2025/T3</c:v>
                </c:pt>
              </c:strCache>
            </c:strRef>
          </c:cat>
          <c:val>
            <c:numRef>
              <c:f>A00!$B$4:$G$4</c:f>
              <c:numCache>
                <c:formatCode>#,##0.0</c:formatCode>
                <c:ptCount val="6"/>
                <c:pt idx="0">
                  <c:v>-2.9290999999999991</c:v>
                </c:pt>
                <c:pt idx="1">
                  <c:v>-4.0286</c:v>
                </c:pt>
                <c:pt idx="2">
                  <c:v>-4.8840000000000003</c:v>
                </c:pt>
                <c:pt idx="3">
                  <c:v>-4.6191000000000013</c:v>
                </c:pt>
                <c:pt idx="4">
                  <c:v>-5.5078999999999994</c:v>
                </c:pt>
                <c:pt idx="5">
                  <c:v>-6.7377000000000002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8-416F-B6ED-B93F8C507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46685327"/>
        <c:axId val="746687247"/>
      </c:barChart>
      <c:lineChart>
        <c:grouping val="standard"/>
        <c:varyColors val="0"/>
        <c:ser>
          <c:idx val="0"/>
          <c:order val="0"/>
          <c:tx>
            <c:strRef>
              <c:f>A00!$A$2</c:f>
              <c:strCache>
                <c:ptCount val="1"/>
                <c:pt idx="0">
                  <c:v>Export de bunuri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A00!$B$1:$G$1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2025/T3</c:v>
                </c:pt>
              </c:strCache>
            </c:strRef>
          </c:cat>
          <c:val>
            <c:numRef>
              <c:f>A00!$B$2:$G$2</c:f>
              <c:numCache>
                <c:formatCode>#,##0.0</c:formatCode>
                <c:ptCount val="6"/>
                <c:pt idx="0">
                  <c:v>2.4870000000000001</c:v>
                </c:pt>
                <c:pt idx="1">
                  <c:v>3.1447000000000003</c:v>
                </c:pt>
                <c:pt idx="2">
                  <c:v>4.3351000000000006</c:v>
                </c:pt>
                <c:pt idx="3">
                  <c:v>4.0482999999999993</c:v>
                </c:pt>
                <c:pt idx="4">
                  <c:v>3.5554000000000001</c:v>
                </c:pt>
                <c:pt idx="5">
                  <c:v>3.5623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18-416F-B6ED-B93F8C507DCE}"/>
            </c:ext>
          </c:extLst>
        </c:ser>
        <c:ser>
          <c:idx val="1"/>
          <c:order val="1"/>
          <c:tx>
            <c:strRef>
              <c:f>A00!$A$3</c:f>
              <c:strCache>
                <c:ptCount val="1"/>
                <c:pt idx="0">
                  <c:v>Import de bunuri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A00!$B$1:$G$1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2025/T3</c:v>
                </c:pt>
              </c:strCache>
            </c:strRef>
          </c:cat>
          <c:val>
            <c:numRef>
              <c:f>A00!$B$3:$G$3</c:f>
              <c:numCache>
                <c:formatCode>#,##0.0</c:formatCode>
                <c:ptCount val="6"/>
                <c:pt idx="0">
                  <c:v>5.4160999999999992</c:v>
                </c:pt>
                <c:pt idx="1">
                  <c:v>7.1733000000000002</c:v>
                </c:pt>
                <c:pt idx="2">
                  <c:v>9.219100000000001</c:v>
                </c:pt>
                <c:pt idx="3">
                  <c:v>8.6674000000000007</c:v>
                </c:pt>
                <c:pt idx="4">
                  <c:v>9.0632999999999999</c:v>
                </c:pt>
                <c:pt idx="5">
                  <c:v>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18-416F-B6ED-B93F8C507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6685327"/>
        <c:axId val="746687247"/>
      </c:lineChart>
      <c:catAx>
        <c:axId val="74668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46687247"/>
        <c:crosses val="autoZero"/>
        <c:auto val="1"/>
        <c:lblAlgn val="ctr"/>
        <c:lblOffset val="100"/>
        <c:noMultiLvlLbl val="0"/>
      </c:catAx>
      <c:valAx>
        <c:axId val="746687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4668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b="0" i="0" u="none" strike="noStrike" kern="1200" baseline="0" dirty="0">
                <a:solidFill>
                  <a:srgbClr val="000000"/>
                </a:solidFill>
              </a:rPr>
              <a:t>Competitivitatea exporturilor bunurilor moldovenești </a:t>
            </a:r>
          </a:p>
          <a:p>
            <a:pPr>
              <a:defRPr/>
            </a:pPr>
            <a:r>
              <a:rPr lang="ro-RO" sz="1600" b="0" i="0" u="none" strike="noStrike" kern="1200" baseline="0" dirty="0">
                <a:solidFill>
                  <a:srgbClr val="000000"/>
                </a:solidFill>
              </a:rPr>
              <a:t>Creșterea prețul mediu ponderat la bunurile exportate față de cele importate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H!$A$26</c:f>
              <c:strCache>
                <c:ptCount val="1"/>
                <c:pt idx="0">
                  <c:v>Valoarea anuală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E8-45AD-934E-D60C3E9A2E07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E8-45AD-934E-D60C3E9A2E07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E8-45AD-934E-D60C3E9A2E07}"/>
              </c:ext>
            </c:extLst>
          </c:dPt>
          <c:dPt>
            <c:idx val="1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E8-45AD-934E-D60C3E9A2E07}"/>
              </c:ext>
            </c:extLst>
          </c:dPt>
          <c:dPt>
            <c:idx val="2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2E8-45AD-934E-D60C3E9A2E07}"/>
              </c:ext>
            </c:extLst>
          </c:dPt>
          <c:dPt>
            <c:idx val="2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2E8-45AD-934E-D60C3E9A2E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H!$B$25:$Z$25</c:f>
              <c:strCach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2025p</c:v>
                </c:pt>
              </c:strCache>
            </c:strRef>
          </c:cat>
          <c:val>
            <c:numRef>
              <c:f>H!$B$26:$Z$26</c:f>
              <c:numCache>
                <c:formatCode>0.0%</c:formatCode>
                <c:ptCount val="25"/>
                <c:pt idx="0">
                  <c:v>-4.0000000000000036E-2</c:v>
                </c:pt>
                <c:pt idx="1">
                  <c:v>-1.0000000000000009E-2</c:v>
                </c:pt>
                <c:pt idx="2">
                  <c:v>-1.8867924528301883E-2</c:v>
                </c:pt>
                <c:pt idx="3">
                  <c:v>-3.6036036036036112E-2</c:v>
                </c:pt>
                <c:pt idx="4">
                  <c:v>-3.7383177570093462E-2</c:v>
                </c:pt>
                <c:pt idx="5">
                  <c:v>-4.5871559633027581E-2</c:v>
                </c:pt>
                <c:pt idx="6">
                  <c:v>-9.0909090909091494E-3</c:v>
                </c:pt>
                <c:pt idx="7">
                  <c:v>-2.5862068965517238E-2</c:v>
                </c:pt>
                <c:pt idx="8">
                  <c:v>-2.2471910112359605E-2</c:v>
                </c:pt>
                <c:pt idx="9">
                  <c:v>0</c:v>
                </c:pt>
                <c:pt idx="10">
                  <c:v>-2.7272727272727337E-2</c:v>
                </c:pt>
                <c:pt idx="11">
                  <c:v>-2.0202020202020221E-2</c:v>
                </c:pt>
                <c:pt idx="12">
                  <c:v>-1.0101010101010055E-2</c:v>
                </c:pt>
                <c:pt idx="13">
                  <c:v>-2.083333333333337E-2</c:v>
                </c:pt>
                <c:pt idx="14">
                  <c:v>5.0632911392404889E-2</c:v>
                </c:pt>
                <c:pt idx="15">
                  <c:v>2.9882604055496254E-2</c:v>
                </c:pt>
                <c:pt idx="16">
                  <c:v>5.7197330791227685E-3</c:v>
                </c:pt>
                <c:pt idx="17">
                  <c:v>-4.1058394160583878E-2</c:v>
                </c:pt>
                <c:pt idx="18">
                  <c:v>-5.1599587203302599E-3</c:v>
                </c:pt>
                <c:pt idx="19">
                  <c:v>0.14814814814814814</c:v>
                </c:pt>
                <c:pt idx="20">
                  <c:v>-2.7003484320557436E-2</c:v>
                </c:pt>
                <c:pt idx="21">
                  <c:v>-4.502973661852161E-2</c:v>
                </c:pt>
                <c:pt idx="22">
                  <c:v>-8.854166666666663E-2</c:v>
                </c:pt>
                <c:pt idx="23">
                  <c:v>4.8856548856548887E-2</c:v>
                </c:pt>
                <c:pt idx="24">
                  <c:v>5.9405940594059459E-2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2E8-45AD-934E-D60C3E9A2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7267135"/>
        <c:axId val="977267615"/>
      </c:barChart>
      <c:lineChart>
        <c:grouping val="standard"/>
        <c:varyColors val="0"/>
        <c:ser>
          <c:idx val="1"/>
          <c:order val="1"/>
          <c:tx>
            <c:strRef>
              <c:f>H!$A$27</c:f>
              <c:strCache>
                <c:ptCount val="1"/>
                <c:pt idx="0">
                  <c:v>Cumulativ din 2000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E8-45AD-934E-D60C3E9A2E0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2E8-45AD-934E-D60C3E9A2E0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2E8-45AD-934E-D60C3E9A2E0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2E8-45AD-934E-D60C3E9A2E0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2E8-45AD-934E-D60C3E9A2E0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2E8-45AD-934E-D60C3E9A2E0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2E8-45AD-934E-D60C3E9A2E07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2E8-45AD-934E-D60C3E9A2E07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2E8-45AD-934E-D60C3E9A2E0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2E8-45AD-934E-D60C3E9A2E0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2E8-45AD-934E-D60C3E9A2E07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2E8-45AD-934E-D60C3E9A2E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H!$B$25:$Z$25</c:f>
              <c:strCach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2025p</c:v>
                </c:pt>
              </c:strCache>
            </c:strRef>
          </c:cat>
          <c:val>
            <c:numRef>
              <c:f>H!$B$27:$Z$27</c:f>
              <c:numCache>
                <c:formatCode>0.0%</c:formatCode>
                <c:ptCount val="25"/>
                <c:pt idx="0">
                  <c:v>-4.0000000000000036E-2</c:v>
                </c:pt>
                <c:pt idx="1">
                  <c:v>-4.9600000000000088E-2</c:v>
                </c:pt>
                <c:pt idx="2">
                  <c:v>-6.753207547169815E-2</c:v>
                </c:pt>
                <c:pt idx="3">
                  <c:v>-0.10113452320244787</c:v>
                </c:pt>
                <c:pt idx="4">
                  <c:v>-0.13473697093319748</c:v>
                </c:pt>
                <c:pt idx="5">
                  <c:v>-0.17442793556928937</c:v>
                </c:pt>
                <c:pt idx="6">
                  <c:v>-0.18193313615502316</c:v>
                </c:pt>
                <c:pt idx="7">
                  <c:v>-0.2030900378061864</c:v>
                </c:pt>
                <c:pt idx="8">
                  <c:v>-0.22099812684424969</c:v>
                </c:pt>
                <c:pt idx="9">
                  <c:v>-0.22099812684424969</c:v>
                </c:pt>
                <c:pt idx="10">
                  <c:v>-0.24224363247577019</c:v>
                </c:pt>
                <c:pt idx="11">
                  <c:v>-0.25755184192070413</c:v>
                </c:pt>
                <c:pt idx="12">
                  <c:v>-0.26505131826493944</c:v>
                </c:pt>
                <c:pt idx="13">
                  <c:v>-0.28036274913441994</c:v>
                </c:pt>
                <c:pt idx="14">
                  <c:v>-0.24392541997666917</c:v>
                </c:pt>
                <c:pt idx="15">
                  <c:v>-0.22133194266540634</c:v>
                </c:pt>
                <c:pt idx="16">
                  <c:v>-0.21687816922021341</c:v>
                </c:pt>
                <c:pt idx="17">
                  <c:v>-0.24903189402412795</c:v>
                </c:pt>
                <c:pt idx="18">
                  <c:v>-0.25290685845124805</c:v>
                </c:pt>
                <c:pt idx="19">
                  <c:v>-0.1422263930366181</c:v>
                </c:pt>
                <c:pt idx="20">
                  <c:v>-0.1653892691828418</c:v>
                </c:pt>
                <c:pt idx="21">
                  <c:v>-0.20297157057053028</c:v>
                </c:pt>
                <c:pt idx="22">
                  <c:v>-0.27354179609293117</c:v>
                </c:pt>
                <c:pt idx="23">
                  <c:v>-0.23804955536150474</c:v>
                </c:pt>
                <c:pt idx="24">
                  <c:v>-0.19278517251169314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2E8-45AD-934E-D60C3E9A2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7267135"/>
        <c:axId val="977267615"/>
      </c:lineChart>
      <c:catAx>
        <c:axId val="977267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77267615"/>
        <c:crosses val="autoZero"/>
        <c:auto val="1"/>
        <c:lblAlgn val="ctr"/>
        <c:lblOffset val="100"/>
        <c:noMultiLvlLbl val="0"/>
      </c:catAx>
      <c:valAx>
        <c:axId val="977267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77267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TOP-</a:t>
            </a:r>
            <a:r>
              <a:rPr lang="ro-RO" sz="2000" dirty="0" err="1"/>
              <a:t>ul</a:t>
            </a:r>
            <a:r>
              <a:rPr lang="ro-RO" sz="2000" dirty="0"/>
              <a:t> celor mai importate ramuri de export al serviciilor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B0!$B$2:$B$9</c:f>
              <c:strCache>
                <c:ptCount val="8"/>
                <c:pt idx="0">
                  <c:v>Servicii Construcție</c:v>
                </c:pt>
                <c:pt idx="1">
                  <c:v>Servicii de sănătate</c:v>
                </c:pt>
                <c:pt idx="2">
                  <c:v>Servicii de instruire</c:v>
                </c:pt>
                <c:pt idx="3">
                  <c:v>Servicii de prelucrare a materiei prime aflate în proprietatea terților</c:v>
                </c:pt>
                <c:pt idx="4">
                  <c:v>Servicii pentru Afaceri</c:v>
                </c:pt>
                <c:pt idx="5">
                  <c:v>Transport</c:v>
                </c:pt>
                <c:pt idx="6">
                  <c:v>Servicii de informatică</c:v>
                </c:pt>
                <c:pt idx="7">
                  <c:v>         Servicii de turism în cadrul călătoriilor şi a transportului de pasageri</c:v>
                </c:pt>
              </c:strCache>
            </c:strRef>
          </c:cat>
          <c:val>
            <c:numRef>
              <c:f>B0!$C$2:$C$9</c:f>
              <c:numCache>
                <c:formatCode>#,##0</c:formatCode>
                <c:ptCount val="8"/>
                <c:pt idx="0">
                  <c:v>40.997170740000001</c:v>
                </c:pt>
                <c:pt idx="1">
                  <c:v>72.544689719999994</c:v>
                </c:pt>
                <c:pt idx="2">
                  <c:v>110.88964800000001</c:v>
                </c:pt>
                <c:pt idx="3">
                  <c:v>240.36349245</c:v>
                </c:pt>
                <c:pt idx="4">
                  <c:v>266.70565004000002</c:v>
                </c:pt>
                <c:pt idx="5">
                  <c:v>568.85388401</c:v>
                </c:pt>
                <c:pt idx="6">
                  <c:v>725.77858799000001</c:v>
                </c:pt>
                <c:pt idx="7">
                  <c:v>1014.6562304899999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8A-4B1E-9970-2E7031A7A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06724559"/>
        <c:axId val="906730799"/>
      </c:barChart>
      <c:catAx>
        <c:axId val="9067245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06730799"/>
        <c:crosses val="autoZero"/>
        <c:auto val="1"/>
        <c:lblAlgn val="ctr"/>
        <c:lblOffset val="100"/>
        <c:noMultiLvlLbl val="0"/>
      </c:catAx>
      <c:valAx>
        <c:axId val="9067307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0672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'D1'!$B$1:$Q$1</c:f>
              <c:strCach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2025/T2</c:v>
                </c:pt>
              </c:strCache>
            </c:strRef>
          </c:cat>
          <c:val>
            <c:numRef>
              <c:f>'D1'!$B$2:$Q$2</c:f>
              <c:numCache>
                <c:formatCode>0.0</c:formatCode>
                <c:ptCount val="16"/>
                <c:pt idx="0">
                  <c:v>18.68</c:v>
                </c:pt>
                <c:pt idx="1">
                  <c:v>23.15</c:v>
                </c:pt>
                <c:pt idx="2">
                  <c:v>23.330000000000002</c:v>
                </c:pt>
                <c:pt idx="3">
                  <c:v>34.75</c:v>
                </c:pt>
                <c:pt idx="4">
                  <c:v>34.410000000000004</c:v>
                </c:pt>
                <c:pt idx="5">
                  <c:v>30.16</c:v>
                </c:pt>
                <c:pt idx="6">
                  <c:v>37.619999999999997</c:v>
                </c:pt>
                <c:pt idx="7">
                  <c:v>45.66</c:v>
                </c:pt>
                <c:pt idx="8">
                  <c:v>52.559999999999995</c:v>
                </c:pt>
                <c:pt idx="9">
                  <c:v>51.42</c:v>
                </c:pt>
                <c:pt idx="10">
                  <c:v>46.68</c:v>
                </c:pt>
                <c:pt idx="11">
                  <c:v>59.44</c:v>
                </c:pt>
                <c:pt idx="12">
                  <c:v>83.34</c:v>
                </c:pt>
                <c:pt idx="13">
                  <c:v>81.47</c:v>
                </c:pt>
                <c:pt idx="14">
                  <c:v>95.1</c:v>
                </c:pt>
                <c:pt idx="15">
                  <c:v>110.88964800000001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0-4E5E-A4EA-B70E123B3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846400"/>
        <c:axId val="357316576"/>
      </c:barChart>
      <c:catAx>
        <c:axId val="35784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7316576"/>
        <c:crosses val="autoZero"/>
        <c:auto val="1"/>
        <c:lblAlgn val="ctr"/>
        <c:lblOffset val="100"/>
        <c:noMultiLvlLbl val="0"/>
      </c:catAx>
      <c:valAx>
        <c:axId val="35731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784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'D1'!$B$1:$Q$1</c:f>
              <c:strCach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2025/T2</c:v>
                </c:pt>
              </c:strCache>
            </c:strRef>
          </c:cat>
          <c:val>
            <c:numRef>
              <c:f>'D1'!$B$3:$Q$3</c:f>
              <c:numCache>
                <c:formatCode>0.0</c:formatCode>
                <c:ptCount val="16"/>
                <c:pt idx="0">
                  <c:v>10.469999999999999</c:v>
                </c:pt>
                <c:pt idx="1">
                  <c:v>12.88</c:v>
                </c:pt>
                <c:pt idx="2">
                  <c:v>13.7</c:v>
                </c:pt>
                <c:pt idx="3">
                  <c:v>15.64</c:v>
                </c:pt>
                <c:pt idx="4">
                  <c:v>17.32</c:v>
                </c:pt>
                <c:pt idx="5">
                  <c:v>14.879999999999999</c:v>
                </c:pt>
                <c:pt idx="6">
                  <c:v>16.03</c:v>
                </c:pt>
                <c:pt idx="7">
                  <c:v>21.29</c:v>
                </c:pt>
                <c:pt idx="8">
                  <c:v>25.839999999999996</c:v>
                </c:pt>
                <c:pt idx="9">
                  <c:v>27.369999999999997</c:v>
                </c:pt>
                <c:pt idx="10">
                  <c:v>25.12</c:v>
                </c:pt>
                <c:pt idx="11">
                  <c:v>36.94</c:v>
                </c:pt>
                <c:pt idx="12">
                  <c:v>50.29</c:v>
                </c:pt>
                <c:pt idx="13">
                  <c:v>53.01</c:v>
                </c:pt>
                <c:pt idx="14">
                  <c:v>64.400000000000006</c:v>
                </c:pt>
                <c:pt idx="15">
                  <c:v>72.544689719999994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E-4527-BFED-70BA57EBD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846400"/>
        <c:axId val="357316576"/>
      </c:barChart>
      <c:catAx>
        <c:axId val="35784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7316576"/>
        <c:crosses val="autoZero"/>
        <c:auto val="1"/>
        <c:lblAlgn val="ctr"/>
        <c:lblOffset val="100"/>
        <c:noMultiLvlLbl val="0"/>
      </c:catAx>
      <c:valAx>
        <c:axId val="35731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784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'S2'!$A$3</c:f>
              <c:strCache>
                <c:ptCount val="1"/>
                <c:pt idx="0">
                  <c:v>Turismul organizat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'S2'!$B$1:$V$1</c:f>
              <c:strCache>
                <c:ptCount val="2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2025/III</c:v>
                </c:pt>
              </c:strCache>
            </c:strRef>
          </c:cat>
          <c:val>
            <c:numRef>
              <c:f>'S2'!$B$3:$V$3</c:f>
              <c:numCache>
                <c:formatCode>0.0</c:formatCode>
                <c:ptCount val="21"/>
                <c:pt idx="0">
                  <c:v>25.073</c:v>
                </c:pt>
                <c:pt idx="1">
                  <c:v>14.239000000000001</c:v>
                </c:pt>
                <c:pt idx="2">
                  <c:v>14.722</c:v>
                </c:pt>
                <c:pt idx="3">
                  <c:v>8.7100000000000009</c:v>
                </c:pt>
                <c:pt idx="4">
                  <c:v>9.1890000000000001</c:v>
                </c:pt>
                <c:pt idx="5">
                  <c:v>8.9559999999999995</c:v>
                </c:pt>
                <c:pt idx="6">
                  <c:v>10.788</c:v>
                </c:pt>
                <c:pt idx="7">
                  <c:v>12.797000000000001</c:v>
                </c:pt>
                <c:pt idx="8">
                  <c:v>13.15</c:v>
                </c:pt>
                <c:pt idx="9">
                  <c:v>14.362</c:v>
                </c:pt>
                <c:pt idx="10">
                  <c:v>15.513999999999999</c:v>
                </c:pt>
                <c:pt idx="11">
                  <c:v>15.667999999999999</c:v>
                </c:pt>
                <c:pt idx="12">
                  <c:v>17.497</c:v>
                </c:pt>
                <c:pt idx="13">
                  <c:v>19.276</c:v>
                </c:pt>
                <c:pt idx="14">
                  <c:v>19.844000000000001</c:v>
                </c:pt>
                <c:pt idx="15">
                  <c:v>6.95</c:v>
                </c:pt>
                <c:pt idx="16">
                  <c:v>24.006</c:v>
                </c:pt>
                <c:pt idx="17">
                  <c:v>29.007999999999999</c:v>
                </c:pt>
                <c:pt idx="18">
                  <c:v>43.597000000000001</c:v>
                </c:pt>
                <c:pt idx="19">
                  <c:v>67.631</c:v>
                </c:pt>
                <c:pt idx="20">
                  <c:v>82.330999999999989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68-4E74-AF86-7FF9D18E0768}"/>
            </c:ext>
          </c:extLst>
        </c:ser>
        <c:ser>
          <c:idx val="2"/>
          <c:order val="2"/>
          <c:tx>
            <c:strRef>
              <c:f>'S2'!$A$4</c:f>
              <c:strCache>
                <c:ptCount val="1"/>
                <c:pt idx="0">
                  <c:v>Tursim individual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'S2'!$B$1:$V$1</c:f>
              <c:strCache>
                <c:ptCount val="2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2025/III</c:v>
                </c:pt>
              </c:strCache>
            </c:strRef>
          </c:cat>
          <c:val>
            <c:numRef>
              <c:f>'S2'!$B$4:$V$4</c:f>
              <c:numCache>
                <c:formatCode>0.0</c:formatCode>
                <c:ptCount val="21"/>
                <c:pt idx="0">
                  <c:v>42.161999999999999</c:v>
                </c:pt>
                <c:pt idx="1">
                  <c:v>48.531999999999996</c:v>
                </c:pt>
                <c:pt idx="2">
                  <c:v>55.580000000000005</c:v>
                </c:pt>
                <c:pt idx="3">
                  <c:v>64.578000000000003</c:v>
                </c:pt>
                <c:pt idx="4">
                  <c:v>50.374000000000002</c:v>
                </c:pt>
                <c:pt idx="5">
                  <c:v>54.637</c:v>
                </c:pt>
                <c:pt idx="6">
                  <c:v>64.212000000000003</c:v>
                </c:pt>
                <c:pt idx="7">
                  <c:v>76.159000000000006</c:v>
                </c:pt>
                <c:pt idx="8">
                  <c:v>82.49</c:v>
                </c:pt>
                <c:pt idx="9">
                  <c:v>79.535000000000011</c:v>
                </c:pt>
                <c:pt idx="10">
                  <c:v>78.867000000000004</c:v>
                </c:pt>
                <c:pt idx="11">
                  <c:v>105.672</c:v>
                </c:pt>
                <c:pt idx="12">
                  <c:v>127.66799999999999</c:v>
                </c:pt>
                <c:pt idx="13">
                  <c:v>140.95699999999999</c:v>
                </c:pt>
                <c:pt idx="14">
                  <c:v>154.17699999999999</c:v>
                </c:pt>
                <c:pt idx="15">
                  <c:v>21.782</c:v>
                </c:pt>
                <c:pt idx="16">
                  <c:v>44.846000000000004</c:v>
                </c:pt>
                <c:pt idx="17">
                  <c:v>133.078</c:v>
                </c:pt>
                <c:pt idx="18">
                  <c:v>151.85</c:v>
                </c:pt>
                <c:pt idx="19">
                  <c:v>186.38900000000001</c:v>
                </c:pt>
                <c:pt idx="20">
                  <c:v>195.17499999999998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68-4E74-AF86-7FF9D18E0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45252223"/>
        <c:axId val="1645258943"/>
      </c:barChart>
      <c:lineChart>
        <c:grouping val="standard"/>
        <c:varyColors val="0"/>
        <c:ser>
          <c:idx val="0"/>
          <c:order val="0"/>
          <c:tx>
            <c:strRef>
              <c:f>'S2'!$A$2</c:f>
              <c:strCache>
                <c:ptCount val="1"/>
                <c:pt idx="0">
                  <c:v>Total turiști străini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1.6881720991838628E-2"/>
                  <c:y val="-5.5431297895024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68-4E74-AF86-7FF9D18E07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'S2'!$B$1:$V$1</c:f>
              <c:strCache>
                <c:ptCount val="2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2025/III</c:v>
                </c:pt>
              </c:strCache>
            </c:strRef>
          </c:cat>
          <c:val>
            <c:numRef>
              <c:f>'S2'!$B$2:$V$2</c:f>
              <c:numCache>
                <c:formatCode>0.0</c:formatCode>
                <c:ptCount val="21"/>
                <c:pt idx="0">
                  <c:v>67.234999999999999</c:v>
                </c:pt>
                <c:pt idx="1">
                  <c:v>62.771000000000001</c:v>
                </c:pt>
                <c:pt idx="2">
                  <c:v>70.302000000000007</c:v>
                </c:pt>
                <c:pt idx="3">
                  <c:v>73.287999999999997</c:v>
                </c:pt>
                <c:pt idx="4">
                  <c:v>59.563000000000002</c:v>
                </c:pt>
                <c:pt idx="5">
                  <c:v>63.593000000000004</c:v>
                </c:pt>
                <c:pt idx="6">
                  <c:v>75</c:v>
                </c:pt>
                <c:pt idx="7">
                  <c:v>88.956000000000003</c:v>
                </c:pt>
                <c:pt idx="8">
                  <c:v>95.64</c:v>
                </c:pt>
                <c:pt idx="9">
                  <c:v>93.897000000000006</c:v>
                </c:pt>
                <c:pt idx="10">
                  <c:v>94.381</c:v>
                </c:pt>
                <c:pt idx="11">
                  <c:v>121.34</c:v>
                </c:pt>
                <c:pt idx="12">
                  <c:v>145.16499999999999</c:v>
                </c:pt>
                <c:pt idx="13">
                  <c:v>160.233</c:v>
                </c:pt>
                <c:pt idx="14">
                  <c:v>174.02099999999999</c:v>
                </c:pt>
                <c:pt idx="15">
                  <c:v>28.731999999999999</c:v>
                </c:pt>
                <c:pt idx="16">
                  <c:v>68.852000000000004</c:v>
                </c:pt>
                <c:pt idx="17">
                  <c:v>162.08600000000001</c:v>
                </c:pt>
                <c:pt idx="18">
                  <c:v>195.447</c:v>
                </c:pt>
                <c:pt idx="19">
                  <c:v>254.02</c:v>
                </c:pt>
                <c:pt idx="20">
                  <c:v>277.50599999999997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68-4E74-AF86-7FF9D18E0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5252223"/>
        <c:axId val="1645258943"/>
      </c:lineChart>
      <c:catAx>
        <c:axId val="1645252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645258943"/>
        <c:crosses val="autoZero"/>
        <c:auto val="1"/>
        <c:lblAlgn val="ctr"/>
        <c:lblOffset val="100"/>
        <c:noMultiLvlLbl val="0"/>
      </c:catAx>
      <c:valAx>
        <c:axId val="1645258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645252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'A2'!$A$2</c:f>
              <c:strCache>
                <c:ptCount val="1"/>
                <c:pt idx="0">
                  <c:v>Export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'A2'!$X$1:$AF$1</c:f>
              <c:strCach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strCache>
            </c:strRef>
          </c:cat>
          <c:val>
            <c:numRef>
              <c:f>'A2'!$X$2:$AF$2</c:f>
              <c:numCache>
                <c:formatCode>0.0</c:formatCode>
                <c:ptCount val="9"/>
                <c:pt idx="0">
                  <c:v>155.82384300000001</c:v>
                </c:pt>
                <c:pt idx="1">
                  <c:v>221.58463800000001</c:v>
                </c:pt>
                <c:pt idx="2">
                  <c:v>207.591227</c:v>
                </c:pt>
                <c:pt idx="3">
                  <c:v>211.60852299999999</c:v>
                </c:pt>
                <c:pt idx="4">
                  <c:v>226.07998699999999</c:v>
                </c:pt>
                <c:pt idx="5">
                  <c:v>232.53770399999999</c:v>
                </c:pt>
                <c:pt idx="6">
                  <c:v>247.18543</c:v>
                </c:pt>
                <c:pt idx="7">
                  <c:v>266.08461599999998</c:v>
                </c:pt>
                <c:pt idx="8">
                  <c:v>282.41899999999998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92-440D-84A3-D0A2BA945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7131664"/>
        <c:axId val="1491973296"/>
      </c:lineChart>
      <c:catAx>
        <c:axId val="148713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91973296"/>
        <c:crosses val="autoZero"/>
        <c:auto val="1"/>
        <c:lblAlgn val="ctr"/>
        <c:lblOffset val="100"/>
        <c:noMultiLvlLbl val="0"/>
      </c:catAx>
      <c:valAx>
        <c:axId val="149197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8713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'P1'!$A$2</c:f>
              <c:strCache>
                <c:ptCount val="1"/>
                <c:pt idx="0">
                  <c:v>Preț export fructe, USD/kg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'P1'!$C$1:$K$1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'P1'!$C$2:$K$2</c:f>
              <c:numCache>
                <c:formatCode>0.00</c:formatCode>
                <c:ptCount val="9"/>
                <c:pt idx="0">
                  <c:v>0.59475791425032187</c:v>
                </c:pt>
                <c:pt idx="1">
                  <c:v>0.5588794011972924</c:v>
                </c:pt>
                <c:pt idx="2">
                  <c:v>0.58196698638179789</c:v>
                </c:pt>
                <c:pt idx="3">
                  <c:v>0.56413720832724856</c:v>
                </c:pt>
                <c:pt idx="4">
                  <c:v>0.70289951927142957</c:v>
                </c:pt>
                <c:pt idx="5">
                  <c:v>0.66333063860784647</c:v>
                </c:pt>
                <c:pt idx="6">
                  <c:v>0.75670795850772332</c:v>
                </c:pt>
                <c:pt idx="7">
                  <c:v>0.86753626062818079</c:v>
                </c:pt>
                <c:pt idx="8">
                  <c:v>1.0095570804756275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E-466E-B02B-353BB8C57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71103"/>
        <c:axId val="36073023"/>
      </c:barChart>
      <c:catAx>
        <c:axId val="36071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6073023"/>
        <c:crosses val="autoZero"/>
        <c:auto val="1"/>
        <c:lblAlgn val="ctr"/>
        <c:lblOffset val="100"/>
        <c:noMultiLvlLbl val="0"/>
      </c:catAx>
      <c:valAx>
        <c:axId val="3607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6071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TOP-10 fructe moldovenești exportate în 2024</a:t>
            </a:r>
          </a:p>
          <a:p>
            <a:pPr>
              <a:defRPr/>
            </a:pPr>
            <a:r>
              <a:rPr lang="ro-RO"/>
              <a:t>(în paranteze, milioane 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'P3'!$A$10:$A$20</c:f>
              <c:strCache>
                <c:ptCount val="11"/>
                <c:pt idx="0">
                  <c:v>Alte fructe (3,0)</c:v>
                </c:pt>
                <c:pt idx="1">
                  <c:v>Vișine (2,3)</c:v>
                </c:pt>
                <c:pt idx="2">
                  <c:v>Fructe înghețate (3,6)</c:v>
                </c:pt>
                <c:pt idx="3">
                  <c:v>Pomușoare (3,9)</c:v>
                </c:pt>
                <c:pt idx="4">
                  <c:v>Caise (9,8)</c:v>
                </c:pt>
                <c:pt idx="5">
                  <c:v>Cireșe (13,7)</c:v>
                </c:pt>
                <c:pt idx="6">
                  <c:v>Fructe uscate (22,7)</c:v>
                </c:pt>
                <c:pt idx="7">
                  <c:v>Nuci (42,2)</c:v>
                </c:pt>
                <c:pt idx="8">
                  <c:v>Prune (44,5)</c:v>
                </c:pt>
                <c:pt idx="9">
                  <c:v>Struguri (60,9)</c:v>
                </c:pt>
                <c:pt idx="10">
                  <c:v>Mere (75,9)</c:v>
                </c:pt>
              </c:strCache>
            </c:strRef>
          </c:cat>
          <c:val>
            <c:numRef>
              <c:f>'P3'!$B$10:$B$20</c:f>
              <c:numCache>
                <c:formatCode>0.0%</c:formatCode>
                <c:ptCount val="11"/>
                <c:pt idx="0">
                  <c:v>1.0661945548989249E-2</c:v>
                </c:pt>
                <c:pt idx="1">
                  <c:v>8.3188454034608169E-3</c:v>
                </c:pt>
                <c:pt idx="2">
                  <c:v>1.2713404551393498E-2</c:v>
                </c:pt>
                <c:pt idx="3">
                  <c:v>1.381448132030777E-2</c:v>
                </c:pt>
                <c:pt idx="4">
                  <c:v>3.4607097964372086E-2</c:v>
                </c:pt>
                <c:pt idx="5">
                  <c:v>4.8391800834929666E-2</c:v>
                </c:pt>
                <c:pt idx="6">
                  <c:v>8.020028751606656E-2</c:v>
                </c:pt>
                <c:pt idx="7">
                  <c:v>0.14945855979944692</c:v>
                </c:pt>
                <c:pt idx="8">
                  <c:v>0.15762417896812894</c:v>
                </c:pt>
                <c:pt idx="9">
                  <c:v>0.21555634712961949</c:v>
                </c:pt>
                <c:pt idx="10">
                  <c:v>0.26865305096328507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D-4EE2-8FAE-E402BDEA8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181615"/>
        <c:axId val="43183055"/>
      </c:barChart>
      <c:catAx>
        <c:axId val="431816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3183055"/>
        <c:crosses val="autoZero"/>
        <c:auto val="1"/>
        <c:lblAlgn val="ctr"/>
        <c:lblOffset val="100"/>
        <c:noMultiLvlLbl val="0"/>
      </c:catAx>
      <c:valAx>
        <c:axId val="431830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3181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B627-D64B-4475-8F9B-F535EBE41204}" type="datetimeFigureOut">
              <a:rPr lang="ro-RO" smtClean="0"/>
              <a:t>28.11.2025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2A64F-8CEE-4145-AADB-7A7C1EE7636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391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/>
              <a:t>Combustibilul a devenit un bun de export pe </a:t>
            </a:r>
            <a:r>
              <a:rPr lang="ro-RO" dirty="0" err="1"/>
              <a:t>fundalul</a:t>
            </a:r>
            <a:r>
              <a:rPr lang="ro-RO" dirty="0"/>
              <a:t> răz</a:t>
            </a:r>
            <a:r>
              <a:rPr lang="ro-RO" dirty="0" err="1"/>
              <a:t>boiului</a:t>
            </a:r>
            <a:r>
              <a:rPr lang="ro-RO" dirty="0"/>
              <a:t> dus de către Federația Rusă în Ucraina. Astfel, s-a ajuns să fie exportat combustibil de 700 mil/USD, ceea ce reprezentat peste 10% din toate exporturile moldovenești. Acum deja  pierde din piață.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C29A0-81A0-422C-B2EE-3366FF01F85C}" type="slidenum">
              <a:rPr lang="ru-MD" smtClean="0"/>
              <a:t>8</a:t>
            </a:fld>
            <a:endParaRPr lang="ru-MD"/>
          </a:p>
        </p:txBody>
      </p:sp>
    </p:spTree>
    <p:extLst>
      <p:ext uri="{BB962C8B-B14F-4D97-AF65-F5344CB8AC3E}">
        <p14:creationId xmlns:p14="http://schemas.microsoft.com/office/powerpoint/2010/main" val="3928254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7721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2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80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498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15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23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1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78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72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756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00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68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50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31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063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84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38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80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32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666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15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0909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0260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07516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2223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477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97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26494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47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11/28/2025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69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403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36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17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12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230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000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63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357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69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22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5113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5285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961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841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0842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919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11/28/2025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137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11/28/2025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4427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1086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042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147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11/28/2025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2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  <p:sldLayoutId id="2147483853" r:id="rId39"/>
    <p:sldLayoutId id="2147483854" r:id="rId40"/>
    <p:sldLayoutId id="2147483855" r:id="rId41"/>
    <p:sldLayoutId id="2147483856" r:id="rId42"/>
    <p:sldLayoutId id="2147483857" r:id="rId43"/>
    <p:sldLayoutId id="2147483858" r:id="rId44"/>
    <p:sldLayoutId id="2147483859" r:id="rId45"/>
    <p:sldLayoutId id="2147483860" r:id="rId46"/>
    <p:sldLayoutId id="2147483861" r:id="rId47"/>
    <p:sldLayoutId id="2147483862" r:id="rId48"/>
    <p:sldLayoutId id="2147483863" r:id="rId49"/>
    <p:sldLayoutId id="2147483864" r:id="rId50"/>
    <p:sldLayoutId id="2147483865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hub.ro/stiri/cnas-a-lansat-ghidul-asiguratului-id-5073-cmsid-2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ermentationwineblog.com/2020/06/recent-oregon-wine-news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3.0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B740977-00DB-4E9A-89C0-64C477291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anchor="t">
            <a:normAutofit/>
          </a:bodyPr>
          <a:lstStyle/>
          <a:p>
            <a:r>
              <a:rPr lang="ro-RO" sz="4600"/>
              <a:t>𝐂𝐨𝐦𝐞𝐫𝐭̗𝐮𝐥 𝐞𝐱𝐭𝐞𝐫𝐢𝐨𝐫 𝐚𝐥 𝐑𝐞𝐩𝐮𝐛𝐥𝐢𝐜𝐢𝐢 𝐌𝐨𝐥𝐝𝐨𝐯𝐚 – 𝐬𝐭𝐫𝐚𝐭𝐞𝐠𝐢𝐢 𝐬̗𝐢 𝐩𝐨𝐥𝐢𝐭𝐢𝐜𝐢 𝐝𝐞 𝐝𝐞𝐳𝐯𝐨𝐥𝐭𝐚𝐫𝐞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132CEFD7-C1A7-F404-AFE6-F9A19BAE4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ro-RO" sz="1600" dirty="0" err="1"/>
              <a:t>PhD</a:t>
            </a:r>
            <a:r>
              <a:rPr lang="ro-RO" sz="1600" dirty="0"/>
              <a:t> Veaceslav Ioniță</a:t>
            </a:r>
          </a:p>
          <a:p>
            <a:pPr>
              <a:lnSpc>
                <a:spcPct val="110000"/>
              </a:lnSpc>
            </a:pPr>
            <a:r>
              <a:rPr lang="ro-RO" sz="1600" dirty="0"/>
              <a:t>Conferențiar Universitar,</a:t>
            </a:r>
          </a:p>
          <a:p>
            <a:pPr>
              <a:lnSpc>
                <a:spcPct val="110000"/>
              </a:lnSpc>
            </a:pPr>
            <a:r>
              <a:rPr lang="ro-RO" sz="1600" dirty="0"/>
              <a:t>Economist IDIS Viitorul</a:t>
            </a:r>
          </a:p>
          <a:p>
            <a:pPr>
              <a:lnSpc>
                <a:spcPct val="110000"/>
              </a:lnSpc>
            </a:pPr>
            <a:r>
              <a:rPr lang="ro-RO" sz="1600" dirty="0"/>
              <a:t>28 noiembrie 2025</a:t>
            </a:r>
          </a:p>
        </p:txBody>
      </p:sp>
      <p:pic>
        <p:nvPicPr>
          <p:cNvPr id="1026" name="Picture 2" descr="Nu este disponibilă nicio descriere pentru fotografie.">
            <a:extLst>
              <a:ext uri="{FF2B5EF4-FFF2-40B4-BE49-F238E27FC236}">
                <a16:creationId xmlns:a16="http://schemas.microsoft.com/office/drawing/2014/main" id="{9901F5C2-8766-EBDF-8BBB-A2B4E1978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9" r="23134"/>
          <a:stretch>
            <a:fillRect/>
          </a:stretch>
        </p:blipFill>
        <p:spPr bwMode="auto">
          <a:xfrm>
            <a:off x="7534656" y="10"/>
            <a:ext cx="4654296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678218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D845A1CF-0926-4967-A339-26A3F3E27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540952"/>
              </p:ext>
            </p:extLst>
          </p:nvPr>
        </p:nvGraphicFramePr>
        <p:xfrm>
          <a:off x="612775" y="344129"/>
          <a:ext cx="10953750" cy="5974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770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5A58FE2E-1FB6-0ADF-0E31-E2C63092D7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571748"/>
              </p:ext>
            </p:extLst>
          </p:nvPr>
        </p:nvGraphicFramePr>
        <p:xfrm>
          <a:off x="147484" y="196645"/>
          <a:ext cx="11798710" cy="6449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7581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060D0EC-EB25-5A82-3CAB-658EBE474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>
            <a:normAutofit/>
          </a:bodyPr>
          <a:lstStyle/>
          <a:p>
            <a:r>
              <a:rPr lang="ro-RO" dirty="0"/>
              <a:t>Exportul de Bunuri și Servicii ale Republicii Moldova, miliarde USD</a:t>
            </a:r>
            <a:endParaRPr lang="en-US" dirty="0"/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198E4F94-B521-47E6-A949-26F7989EA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420634"/>
              </p:ext>
            </p:extLst>
          </p:nvPr>
        </p:nvGraphicFramePr>
        <p:xfrm>
          <a:off x="265471" y="1877961"/>
          <a:ext cx="11779045" cy="485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323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4B9F4716-B433-49D0-8531-394B895EAC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504923"/>
              </p:ext>
            </p:extLst>
          </p:nvPr>
        </p:nvGraphicFramePr>
        <p:xfrm>
          <a:off x="265471" y="235974"/>
          <a:ext cx="11690555" cy="639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478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AB083-58C2-3F8A-E279-CA4E5E65F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8554939-BBA2-83EE-AB7D-E05CF49B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>
            <a:normAutofit fontScale="90000"/>
          </a:bodyPr>
          <a:lstStyle/>
          <a:p>
            <a:r>
              <a:rPr lang="ro-RO" dirty="0"/>
              <a:t>Exporturile în valoare anuală a bunurilor din Republica Moldova, miliarde USD</a:t>
            </a:r>
            <a:br>
              <a:rPr lang="ro-RO" dirty="0"/>
            </a:br>
            <a:r>
              <a:rPr lang="ro-RO" dirty="0"/>
              <a:t>(Impactul războiului din Ucraina)</a:t>
            </a:r>
            <a:endParaRPr lang="en-US" dirty="0"/>
          </a:p>
        </p:txBody>
      </p:sp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A2EAD95B-44EB-2589-49D6-ED3FC2CFB0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3695272"/>
              </p:ext>
            </p:extLst>
          </p:nvPr>
        </p:nvGraphicFramePr>
        <p:xfrm>
          <a:off x="4331108" y="218766"/>
          <a:ext cx="7644581" cy="648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8286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68CD3DCC-53A6-356B-39E9-6BD575B022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948321"/>
              </p:ext>
            </p:extLst>
          </p:nvPr>
        </p:nvGraphicFramePr>
        <p:xfrm>
          <a:off x="206478" y="157315"/>
          <a:ext cx="11749548" cy="6499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680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EF2BC-0C7A-1D2E-AE06-2642A7C0C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510CC8-7910-477A-B27E-320F30B5A0E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0000"/>
                  <a:lumOff val="10000"/>
                </a:schemeClr>
              </a:gs>
              <a:gs pos="98000">
                <a:srgbClr val="0000FF">
                  <a:lumMod val="7900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M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F0300-991F-E4E5-02ED-8258A6A74523}"/>
              </a:ext>
            </a:extLst>
          </p:cNvPr>
          <p:cNvSpPr txBox="1"/>
          <p:nvPr/>
        </p:nvSpPr>
        <p:spPr>
          <a:xfrm>
            <a:off x="512471" y="352642"/>
            <a:ext cx="9224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irce Extra Bold" panose="020B0802020203020203" pitchFamily="34" charset="-52"/>
              </a:rPr>
              <a:t>Principalele sectoare </a:t>
            </a:r>
            <a:r>
              <a:rPr lang="en-US" sz="3600" dirty="0" err="1">
                <a:solidFill>
                  <a:schemeClr val="bg1"/>
                </a:solidFill>
                <a:latin typeface="Circe Extra Bold" panose="020B0802020203020203" pitchFamily="34" charset="-52"/>
              </a:rPr>
              <a:t>economice</a:t>
            </a:r>
            <a:r>
              <a:rPr lang="en-US" sz="3600" dirty="0">
                <a:solidFill>
                  <a:schemeClr val="bg1"/>
                </a:solidFill>
                <a:latin typeface="Circe Extra Bold" panose="020B0802020203020203" pitchFamily="34" charset="-52"/>
              </a:rPr>
              <a:t> </a:t>
            </a:r>
            <a:r>
              <a:rPr lang="ro-RO" sz="3600" dirty="0">
                <a:solidFill>
                  <a:schemeClr val="bg1"/>
                </a:solidFill>
                <a:latin typeface="Circe Extra Bold" panose="020B0802020203020203" pitchFamily="34" charset="-52"/>
              </a:rPr>
              <a:t>cu cea mai mare contribuție la export, milioane USD</a:t>
            </a:r>
            <a:endParaRPr lang="en-US" sz="3600" dirty="0">
              <a:solidFill>
                <a:schemeClr val="bg1"/>
              </a:solidFill>
              <a:latin typeface="Circe Extra Bold" panose="020B0802020203020203" pitchFamily="34" charset="-52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0B65492-7624-E45A-64C1-01F541C3D48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35" y="188910"/>
            <a:ext cx="969782" cy="483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E405418-9467-731C-86E5-8025EC7BE873}"/>
              </a:ext>
            </a:extLst>
          </p:cNvPr>
          <p:cNvSpPr/>
          <p:nvPr/>
        </p:nvSpPr>
        <p:spPr>
          <a:xfrm>
            <a:off x="512471" y="621166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 err="1">
                <a:solidFill>
                  <a:schemeClr val="bg1"/>
                </a:solidFill>
                <a:latin typeface="Circe Light" panose="020B0402020203020203" pitchFamily="34" charset="-52"/>
              </a:rPr>
              <a:t>Sursa</a:t>
            </a:r>
            <a:r>
              <a:rPr lang="en-US" sz="1200" i="1" dirty="0">
                <a:solidFill>
                  <a:schemeClr val="bg1"/>
                </a:solidFill>
                <a:latin typeface="Circe Light" panose="020B0402020203020203" pitchFamily="34" charset="-52"/>
              </a:rPr>
              <a:t>: </a:t>
            </a:r>
            <a:r>
              <a:rPr lang="en-US" sz="1200" i="1" dirty="0" err="1">
                <a:solidFill>
                  <a:schemeClr val="bg1"/>
                </a:solidFill>
                <a:latin typeface="Circe Light" panose="020B0402020203020203" pitchFamily="34" charset="-52"/>
              </a:rPr>
              <a:t>Biroul</a:t>
            </a:r>
            <a:r>
              <a:rPr lang="en-US" sz="1200" i="1" dirty="0">
                <a:solidFill>
                  <a:schemeClr val="bg1"/>
                </a:solidFill>
                <a:latin typeface="Circe Light" panose="020B0402020203020203" pitchFamily="34" charset="-52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Circe Light" panose="020B0402020203020203" pitchFamily="34" charset="-52"/>
              </a:rPr>
              <a:t>Național</a:t>
            </a:r>
            <a:r>
              <a:rPr lang="en-US" sz="1200" i="1" dirty="0">
                <a:solidFill>
                  <a:schemeClr val="bg1"/>
                </a:solidFill>
                <a:latin typeface="Circe Light" panose="020B0402020203020203" pitchFamily="34" charset="-52"/>
              </a:rPr>
              <a:t> de </a:t>
            </a:r>
            <a:r>
              <a:rPr lang="en-US" sz="1200" i="1" dirty="0" err="1">
                <a:solidFill>
                  <a:schemeClr val="bg1"/>
                </a:solidFill>
                <a:latin typeface="Circe Light" panose="020B0402020203020203" pitchFamily="34" charset="-52"/>
              </a:rPr>
              <a:t>Statistică</a:t>
            </a:r>
            <a:r>
              <a:rPr lang="en-US" sz="1200" i="1" dirty="0">
                <a:solidFill>
                  <a:schemeClr val="bg1"/>
                </a:solidFill>
                <a:latin typeface="Circe Light" panose="020B0402020203020203" pitchFamily="34" charset="-52"/>
              </a:rPr>
              <a:t>, Banca </a:t>
            </a:r>
            <a:r>
              <a:rPr lang="en-US" sz="1200" i="1" dirty="0" err="1">
                <a:solidFill>
                  <a:schemeClr val="bg1"/>
                </a:solidFill>
                <a:latin typeface="Circe Light" panose="020B0402020203020203" pitchFamily="34" charset="-52"/>
              </a:rPr>
              <a:t>Națională</a:t>
            </a:r>
            <a:r>
              <a:rPr lang="en-US" sz="1200" i="1" dirty="0">
                <a:solidFill>
                  <a:schemeClr val="bg1"/>
                </a:solidFill>
                <a:latin typeface="Circe Light" panose="020B0402020203020203" pitchFamily="34" charset="-52"/>
              </a:rPr>
              <a:t> a </a:t>
            </a:r>
            <a:r>
              <a:rPr lang="en-US" sz="1200" i="1" dirty="0" err="1">
                <a:solidFill>
                  <a:schemeClr val="bg1"/>
                </a:solidFill>
                <a:latin typeface="Circe Light" panose="020B0402020203020203" pitchFamily="34" charset="-52"/>
              </a:rPr>
              <a:t>Moldovei</a:t>
            </a:r>
            <a:endParaRPr lang="en-US" sz="1200" i="1" dirty="0">
              <a:solidFill>
                <a:schemeClr val="bg1"/>
              </a:solidFill>
              <a:latin typeface="Circe Light" panose="020B0402020203020203" pitchFamily="34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9B281AD-EDE9-BFA9-A78C-2FB31C30A286}"/>
              </a:ext>
            </a:extLst>
          </p:cNvPr>
          <p:cNvSpPr/>
          <p:nvPr/>
        </p:nvSpPr>
        <p:spPr>
          <a:xfrm>
            <a:off x="2612571" y="1507574"/>
            <a:ext cx="6966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TOP-20 cele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mai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importante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 ramuri de export ale Moldovei </a:t>
            </a: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(servicii = albastru,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bunuri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 =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galben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,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bunuri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agricole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 = verde, </a:t>
            </a:r>
            <a:r>
              <a:rPr lang="en-US" sz="1600" dirty="0" err="1">
                <a:solidFill>
                  <a:srgbClr val="F0925B"/>
                </a:solidFill>
                <a:latin typeface="Circe Bold" panose="020B0602020203020203" pitchFamily="34" charset="-52"/>
              </a:rPr>
              <a:t>pentru</a:t>
            </a:r>
            <a:r>
              <a:rPr lang="en-US" sz="1600" dirty="0">
                <a:solidFill>
                  <a:srgbClr val="F0925B"/>
                </a:solidFill>
                <a:latin typeface="Circe Bold" panose="020B0602020203020203" pitchFamily="34" charset="-52"/>
              </a:rPr>
              <a:t> 2023)</a:t>
            </a:r>
          </a:p>
        </p:txBody>
      </p:sp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C7D0DE1A-0248-FFCF-0979-1128457B82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778926"/>
              </p:ext>
            </p:extLst>
          </p:nvPr>
        </p:nvGraphicFramePr>
        <p:xfrm>
          <a:off x="602901" y="2054833"/>
          <a:ext cx="10980651" cy="4130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738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5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50"/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50"/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50"/>
                                        <p:tgtEl>
                                          <p:spTgt spid="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50"/>
                                        <p:tgtEl>
                                          <p:spTgt spid="2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50"/>
                                        <p:tgtEl>
                                          <p:spTgt spid="2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50"/>
                                        <p:tgtEl>
                                          <p:spTgt spid="2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9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50"/>
                                        <p:tgtEl>
                                          <p:spTgt spid="2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50"/>
                                        <p:tgtEl>
                                          <p:spTgt spid="2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50"/>
                                        <p:tgtEl>
                                          <p:spTgt spid="2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50"/>
                                        <p:tgtEl>
                                          <p:spTgt spid="2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50"/>
                                        <p:tgtEl>
                                          <p:spTgt spid="2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50"/>
                                        <p:tgtEl>
                                          <p:spTgt spid="2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50"/>
                                        <p:tgtEl>
                                          <p:spTgt spid="2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2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id="{00000000-0008-0000-0400-0000F5D043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2281804"/>
              </p:ext>
            </p:extLst>
          </p:nvPr>
        </p:nvGraphicFramePr>
        <p:xfrm>
          <a:off x="157316" y="117987"/>
          <a:ext cx="11877368" cy="6479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2213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6F1B6F32-A847-4A19-BEDF-0EF02A0E1C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3221692"/>
              </p:ext>
            </p:extLst>
          </p:nvPr>
        </p:nvGraphicFramePr>
        <p:xfrm>
          <a:off x="226141" y="199103"/>
          <a:ext cx="11739717" cy="645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1801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BCCD-B19F-9CEC-418F-4CA715E0B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4E36CFA-EC2C-5199-56BE-0C56F7890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/>
          <a:lstStyle/>
          <a:p>
            <a:r>
              <a:rPr lang="ro-RO" dirty="0"/>
              <a:t>Comerțul Extern cu bunuri al Republicii Moldova, milioane USD</a:t>
            </a:r>
            <a:endParaRPr lang="en-US" dirty="0"/>
          </a:p>
        </p:txBody>
      </p:sp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21ED72B2-7C75-1647-4315-2B43070BED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585134"/>
              </p:ext>
            </p:extLst>
          </p:nvPr>
        </p:nvGraphicFramePr>
        <p:xfrm>
          <a:off x="4493343" y="186812"/>
          <a:ext cx="7374192" cy="6381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704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9E31D-0467-A809-40B1-5A6C75017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87344E6B-F23A-4E53-6B5B-84F70567FD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21233"/>
              </p:ext>
            </p:extLst>
          </p:nvPr>
        </p:nvGraphicFramePr>
        <p:xfrm>
          <a:off x="255639" y="167148"/>
          <a:ext cx="11779045" cy="645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7979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D017-C5D9-33C2-08C1-A80A76FC8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33BE638-4488-487E-B4D8-EA130102B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dirty="0"/>
              <a:t>Economia sec. XXI – exportul de Servicii</a:t>
            </a:r>
          </a:p>
        </p:txBody>
      </p:sp>
      <p:pic>
        <p:nvPicPr>
          <p:cNvPr id="11" name="Substituent imagine 10" descr="O imagine care conține captură de ecran&#10;&#10;Conținutul generat de inteligența artificială poate fi incorect.">
            <a:extLst>
              <a:ext uri="{FF2B5EF4-FFF2-40B4-BE49-F238E27FC236}">
                <a16:creationId xmlns:a16="http://schemas.microsoft.com/office/drawing/2014/main" id="{AB988A89-8C25-0B90-F999-F04CBC0C4F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6680" r="36680"/>
          <a:stretch>
            <a:fillRect/>
          </a:stretch>
        </p:blipFill>
        <p:spPr/>
      </p:pic>
      <p:sp>
        <p:nvSpPr>
          <p:cNvPr id="12" name="CasetăText 11">
            <a:extLst>
              <a:ext uri="{FF2B5EF4-FFF2-40B4-BE49-F238E27FC236}">
                <a16:creationId xmlns:a16="http://schemas.microsoft.com/office/drawing/2014/main" id="{3215D672-E7B1-520C-801E-D2C7EA87E027}"/>
              </a:ext>
            </a:extLst>
          </p:cNvPr>
          <p:cNvSpPr txBox="1"/>
          <p:nvPr/>
        </p:nvSpPr>
        <p:spPr>
          <a:xfrm>
            <a:off x="7534656" y="6858000"/>
            <a:ext cx="46542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>
                <a:hlinkClick r:id="rId3" tooltip="https://www.medichub.ro/stiri/cnas-a-lansat-ghidul-asiguratului-id-5073-cmsid-2"/>
              </a:rPr>
              <a:t>Această fotografie</a:t>
            </a:r>
            <a:r>
              <a:rPr lang="ro-RO" sz="900"/>
              <a:t> de Autor necunoscut este licențiată în condițiile </a:t>
            </a:r>
            <a:r>
              <a:rPr lang="ro-RO" sz="900">
                <a:hlinkClick r:id="rId4" tooltip="https://creativecommons.org/licenses/by/3.0/"/>
              </a:rPr>
              <a:t>CC BY</a:t>
            </a:r>
            <a:endParaRPr lang="ro-RO" sz="900"/>
          </a:p>
        </p:txBody>
      </p:sp>
    </p:spTree>
    <p:extLst>
      <p:ext uri="{BB962C8B-B14F-4D97-AF65-F5344CB8AC3E}">
        <p14:creationId xmlns:p14="http://schemas.microsoft.com/office/powerpoint/2010/main" val="1614542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6D2A5-27EE-B1BA-479C-56DF0E433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DAEFF44D-0395-69C9-5A08-8A894B1747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660863"/>
              </p:ext>
            </p:extLst>
          </p:nvPr>
        </p:nvGraphicFramePr>
        <p:xfrm>
          <a:off x="707924" y="363793"/>
          <a:ext cx="10510682" cy="5928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8311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D639-5DF1-30C0-A911-1355B5D81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F0D96CE-6D19-BA7E-A1EB-AE1A88878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>
            <a:normAutofit/>
          </a:bodyPr>
          <a:lstStyle/>
          <a:p>
            <a:r>
              <a:rPr lang="ro-RO" dirty="0"/>
              <a:t>Exportul de servicii de Instruire, mil. USD</a:t>
            </a:r>
            <a:endParaRPr lang="en-US" dirty="0"/>
          </a:p>
        </p:txBody>
      </p:sp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4754D5EA-A13D-4A0B-B278-1122253BE8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4707608"/>
              </p:ext>
            </p:extLst>
          </p:nvPr>
        </p:nvGraphicFramePr>
        <p:xfrm>
          <a:off x="612648" y="1362455"/>
          <a:ext cx="10954512" cy="4956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8323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76959-EF0E-0DA5-733E-F191154E0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ABAE687-7818-5385-BAF2-D2F615D85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>
            <a:normAutofit/>
          </a:bodyPr>
          <a:lstStyle/>
          <a:p>
            <a:r>
              <a:rPr lang="ro-RO" dirty="0"/>
              <a:t>Exportul serviciilor de Sănătate, mil. USD</a:t>
            </a:r>
            <a:endParaRPr lang="en-US" dirty="0"/>
          </a:p>
        </p:txBody>
      </p:sp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6AF24FA5-496D-46D6-8B89-682BCDF4FE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627512"/>
              </p:ext>
            </p:extLst>
          </p:nvPr>
        </p:nvGraphicFramePr>
        <p:xfrm>
          <a:off x="612648" y="1362455"/>
          <a:ext cx="10954512" cy="4956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8715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3AD6705-74AA-6806-8A6D-3DFA759D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1400" b="0" i="0" u="none" strike="noStrike" kern="1200" spc="0" baseline="0">
                <a:solidFill>
                  <a:srgbClr val="131313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o-RO" sz="3100" dirty="0">
                <a:solidFill>
                  <a:srgbClr val="131313">
                    <a:lumMod val="65000"/>
                    <a:lumOff val="35000"/>
                  </a:srgbClr>
                </a:solidFill>
              </a:rPr>
              <a:t>Turiști străini cazați în hotelurile din Republica Moldova, mii persoane</a:t>
            </a:r>
            <a:br>
              <a:rPr lang="ro-RO" sz="3600" dirty="0">
                <a:solidFill>
                  <a:srgbClr val="131313">
                    <a:lumMod val="65000"/>
                    <a:lumOff val="35000"/>
                  </a:srgbClr>
                </a:solidFill>
              </a:rPr>
            </a:br>
            <a:r>
              <a:rPr lang="ro-RO" sz="2000" dirty="0">
                <a:solidFill>
                  <a:srgbClr val="131313">
                    <a:lumMod val="65000"/>
                    <a:lumOff val="35000"/>
                  </a:srgbClr>
                </a:solidFill>
              </a:rPr>
              <a:t>(ponderea turismului organizat a crescut de la 12% (anii 2016-2019) la 30% (2025))</a:t>
            </a:r>
            <a:endParaRPr lang="ro-RO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2CA83E9F-56CB-F4A3-CBC0-428A1AB4AD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247239"/>
              </p:ext>
            </p:extLst>
          </p:nvPr>
        </p:nvGraphicFramePr>
        <p:xfrm>
          <a:off x="612775" y="1362075"/>
          <a:ext cx="10953750" cy="4956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2751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B9DDC-795B-130A-C525-2D72388E5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391761-FE8D-15FF-F904-4168DBC07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/>
          <a:lstStyle/>
          <a:p>
            <a:r>
              <a:rPr lang="ro-RO" dirty="0"/>
              <a:t>Agricultura campionul transformărilor din ultimii ani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7DA88EE-8E2C-C868-54F3-E8BFADEBC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>
            <a:normAutofit fontScale="85000" lnSpcReduction="20000"/>
          </a:bodyPr>
          <a:lstStyle/>
          <a:p>
            <a:r>
              <a:rPr lang="ro-RO" dirty="0"/>
              <a:t>Cum embargoul rusesc din 2014 și războiul din Ucraina a reformatat exportul de fructe moldovenești</a:t>
            </a:r>
            <a:endParaRPr lang="en-US" dirty="0"/>
          </a:p>
        </p:txBody>
      </p:sp>
      <p:pic>
        <p:nvPicPr>
          <p:cNvPr id="5" name="Substituent imagine 4" descr="O imagine care conține în aer liber, agricultură, cultură, peisaj&#10;&#10;Conținutul generat de inteligența artificială poate fi incorect.">
            <a:extLst>
              <a:ext uri="{FF2B5EF4-FFF2-40B4-BE49-F238E27FC236}">
                <a16:creationId xmlns:a16="http://schemas.microsoft.com/office/drawing/2014/main" id="{22135FCB-31ED-E593-BF37-DDC60674FA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632" r="24632"/>
          <a:stretch>
            <a:fillRect/>
          </a:stretch>
        </p:blipFill>
        <p:spPr>
          <a:xfrm>
            <a:off x="0" y="0"/>
            <a:ext cx="7548563" cy="6858000"/>
          </a:xfr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AF5E03A4-09CD-02D6-141D-BF9762C9B839}"/>
              </a:ext>
            </a:extLst>
          </p:cNvPr>
          <p:cNvSpPr txBox="1"/>
          <p:nvPr/>
        </p:nvSpPr>
        <p:spPr>
          <a:xfrm>
            <a:off x="0" y="6858000"/>
            <a:ext cx="75485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>
                <a:hlinkClick r:id="rId3" tooltip="https://fermentationwineblog.com/2020/06/recent-oregon-wine-news/"/>
              </a:rPr>
              <a:t>Această fotografie</a:t>
            </a:r>
            <a:r>
              <a:rPr lang="ro-RO" sz="900"/>
              <a:t> de Autor necunoscut este licențiată în condițiile </a:t>
            </a:r>
            <a:r>
              <a:rPr lang="ro-RO" sz="900">
                <a:hlinkClick r:id="rId4" tooltip="https://creativecommons.org/licenses/by/3.0/"/>
              </a:rPr>
              <a:t>CC BY</a:t>
            </a:r>
            <a:endParaRPr lang="ro-RO" sz="900"/>
          </a:p>
        </p:txBody>
      </p:sp>
    </p:spTree>
    <p:extLst>
      <p:ext uri="{BB962C8B-B14F-4D97-AF65-F5344CB8AC3E}">
        <p14:creationId xmlns:p14="http://schemas.microsoft.com/office/powerpoint/2010/main" val="3509449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C63C1-1ABE-82E8-BE03-DBB063BBE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26C1975-F85C-34D6-FD08-21BEDF6D8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/>
          <a:lstStyle/>
          <a:p>
            <a:r>
              <a:rPr lang="ro-RO" dirty="0"/>
              <a:t>Exportul de fructe</a:t>
            </a:r>
            <a:r>
              <a:rPr lang="en-US" dirty="0"/>
              <a:t> din Republica Moldova</a:t>
            </a:r>
            <a:r>
              <a:rPr lang="ro-RO" dirty="0"/>
              <a:t>, milioane USD</a:t>
            </a:r>
            <a:endParaRPr lang="en-US" dirty="0"/>
          </a:p>
        </p:txBody>
      </p:sp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C71DDF5A-C05F-4483-83EF-3610B45C08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0625759"/>
              </p:ext>
            </p:extLst>
          </p:nvPr>
        </p:nvGraphicFramePr>
        <p:xfrm>
          <a:off x="737419" y="2113935"/>
          <a:ext cx="10747445" cy="4433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8952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4694A-560D-736E-6EA3-9393F713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3BA9FBA-4B6C-5A73-18C9-22F40B4D5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>
            <a:normAutofit fontScale="90000"/>
          </a:bodyPr>
          <a:lstStyle/>
          <a:p>
            <a:r>
              <a:rPr lang="ro-RO" dirty="0"/>
              <a:t>Prețul mediu de export al fructelor din Republica Moldova</a:t>
            </a:r>
            <a:r>
              <a:rPr lang="en-US" dirty="0"/>
              <a:t>, USD/kg</a:t>
            </a:r>
          </a:p>
        </p:txBody>
      </p:sp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87DCB184-5A5B-C8C5-72FD-3D6930323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0522"/>
              </p:ext>
            </p:extLst>
          </p:nvPr>
        </p:nvGraphicFramePr>
        <p:xfrm>
          <a:off x="612648" y="1362455"/>
          <a:ext cx="10954512" cy="4956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9190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70CC2-E52C-63B7-934D-558BB444A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B383ADAB-8699-0706-E781-C72D6F7D41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8483631"/>
              </p:ext>
            </p:extLst>
          </p:nvPr>
        </p:nvGraphicFramePr>
        <p:xfrm>
          <a:off x="521208" y="344129"/>
          <a:ext cx="11155680" cy="6154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9670960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440</Words>
  <Application>Microsoft Office PowerPoint</Application>
  <PresentationFormat>Ecran lat</PresentationFormat>
  <Paragraphs>73</Paragraphs>
  <Slides>21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21</vt:i4>
      </vt:variant>
    </vt:vector>
  </HeadingPairs>
  <TitlesOfParts>
    <vt:vector size="28" baseType="lpstr">
      <vt:lpstr>Aptos</vt:lpstr>
      <vt:lpstr>Aptos Light</vt:lpstr>
      <vt:lpstr>Arial</vt:lpstr>
      <vt:lpstr>Circe Bold</vt:lpstr>
      <vt:lpstr>Circe Extra Bold</vt:lpstr>
      <vt:lpstr>Circe Light</vt:lpstr>
      <vt:lpstr>Chroma</vt:lpstr>
      <vt:lpstr>𝐂𝐨𝐦𝐞𝐫𝐭̗𝐮𝐥 𝐞𝐱𝐭𝐞𝐫𝐢𝐨𝐫 𝐚𝐥 𝐑𝐞𝐩𝐮𝐛𝐥𝐢𝐜𝐢𝐢 𝐌𝐨𝐥𝐝𝐨𝐯𝐚 – 𝐬𝐭𝐫𝐚𝐭𝐞𝐠𝐢𝐢 𝐬̗𝐢 𝐩𝐨𝐥𝐢𝐭𝐢𝐜𝐢 𝐝𝐞 𝐝𝐞𝐳𝐯𝐨𝐥𝐭𝐚𝐫𝐞</vt:lpstr>
      <vt:lpstr>Prezentare PowerPoint</vt:lpstr>
      <vt:lpstr>Prezentare PowerPoint</vt:lpstr>
      <vt:lpstr>Exportul de Bunuri și Servicii ale Republicii Moldova, miliarde USD</vt:lpstr>
      <vt:lpstr>Prezentare PowerPoint</vt:lpstr>
      <vt:lpstr>Exporturile în valoare anuală a bunurilor din Republica Moldova, miliarde USD (Impactul războiului din Ucraina)</vt:lpstr>
      <vt:lpstr>Prezentare PowerPoint</vt:lpstr>
      <vt:lpstr>Prezentare PowerPoint</vt:lpstr>
      <vt:lpstr>Prezentare PowerPoint</vt:lpstr>
      <vt:lpstr>Prezentare PowerPoint</vt:lpstr>
      <vt:lpstr>Comerțul Extern cu bunuri al Republicii Moldova, milioane USD</vt:lpstr>
      <vt:lpstr>Prezentare PowerPoint</vt:lpstr>
      <vt:lpstr>Economia sec. XXI – exportul de Servicii</vt:lpstr>
      <vt:lpstr>Prezentare PowerPoint</vt:lpstr>
      <vt:lpstr>Exportul de servicii de Instruire, mil. USD</vt:lpstr>
      <vt:lpstr>Exportul serviciilor de Sănătate, mil. USD</vt:lpstr>
      <vt:lpstr>Turiști străini cazați în hotelurile din Republica Moldova, mii persoane (ponderea turismului organizat a crescut de la 12% (anii 2016-2019) la 30% (2025))</vt:lpstr>
      <vt:lpstr>Agricultura campionul transformărilor din ultimii ani</vt:lpstr>
      <vt:lpstr>Exportul de fructe din Republica Moldova, milioane USD</vt:lpstr>
      <vt:lpstr>Prețul mediu de export al fructelor din Republica Moldova, USD/kg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Veaceslav Ionita</dc:creator>
  <cp:lastModifiedBy>Veaceslav Ionita</cp:lastModifiedBy>
  <cp:revision>14</cp:revision>
  <dcterms:created xsi:type="dcterms:W3CDTF">2025-11-21T07:18:24Z</dcterms:created>
  <dcterms:modified xsi:type="dcterms:W3CDTF">2025-11-28T06:39:01Z</dcterms:modified>
</cp:coreProperties>
</file>