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1.xml" ContentType="application/vnd.openxmlformats-officedocument.themeOverrid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32" r:id="rId3"/>
    <p:sldId id="347" r:id="rId4"/>
    <p:sldId id="346" r:id="rId5"/>
    <p:sldId id="350" r:id="rId6"/>
    <p:sldId id="351" r:id="rId7"/>
    <p:sldId id="349" r:id="rId8"/>
    <p:sldId id="345" r:id="rId9"/>
    <p:sldId id="264" r:id="rId10"/>
    <p:sldId id="333" r:id="rId11"/>
    <p:sldId id="257" r:id="rId12"/>
    <p:sldId id="258" r:id="rId13"/>
    <p:sldId id="259" r:id="rId14"/>
    <p:sldId id="334" r:id="rId15"/>
    <p:sldId id="335" r:id="rId16"/>
    <p:sldId id="260" r:id="rId17"/>
    <p:sldId id="261" r:id="rId18"/>
    <p:sldId id="336" r:id="rId19"/>
    <p:sldId id="262" r:id="rId20"/>
    <p:sldId id="263" r:id="rId21"/>
    <p:sldId id="265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287" r:id="rId30"/>
    <p:sldId id="344" r:id="rId31"/>
    <p:sldId id="283" r:id="rId32"/>
    <p:sldId id="348" r:id="rId33"/>
    <p:sldId id="310" r:id="rId34"/>
    <p:sldId id="306" r:id="rId35"/>
    <p:sldId id="308" r:id="rId36"/>
    <p:sldId id="309" r:id="rId37"/>
    <p:sldId id="296" r:id="rId38"/>
    <p:sldId id="292" r:id="rId39"/>
    <p:sldId id="290" r:id="rId40"/>
    <p:sldId id="293" r:id="rId41"/>
  </p:sldIdLst>
  <p:sldSz cx="12192000" cy="6858000"/>
  <p:notesSz cx="6858000" cy="9144000"/>
  <p:defaultTextStyle>
    <a:defPPr rtl="0">
      <a:defRPr lang="ro-R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8" d="100"/>
          <a:sy n="68" d="100"/>
        </p:scale>
        <p:origin x="346" y="6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BNM\241209_Comertul_on-li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Cadastru\210728_Pret_Valoare_Imobi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Cadastru\210728_Pret_Valoare_Imobi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Statistica\0020_Exporturi\20_Comert_Exter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BNM\230920_Credite_PJ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230825_Moldova_Independenta_199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230825_Moldova_Independenta_199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230825_Moldova_Independenta_199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230825_Moldova_Independenta_199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230825_Moldova_Independenta_199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230825_Moldova_Independenta_199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230825_Moldova_Independenta_199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230825_Moldova_Independenta_199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230825_Moldova_Independenta_199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230825_Moldova_Independenta_199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02_Popula&#539;i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02_Popula&#539;ia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240807_Migratia_Populatiei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230516_Nascuti_RM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02_Popula&#539;i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02_Popula&#539;ia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02_Popula&#539;ia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240807_Migratia_Populatiei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\Dropbox\0002_Resurse\0002_Statistica\1010_Social\Populatia\240807_Migratia_Populatiei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ropbox\0002_Resurse\0002_Statistica\1010_Social\NIvelul_Trai\240807_Consumul_Populatiei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package" Target="../embeddings/Microsoft_Excel_Worksheet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3_Sondaje\0003_Sondaje_Economice\240226_IDIS_AXA_Migratie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3_Sondaje\0003_Sondaje_Economice\240226_IDIS_AXA_Migratie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3_Sondaje\0003_Sondaje_Economice\201014_Salariu_Migratie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1010_Social\Salarizare_Ocupatia_Pensionari\240424_Forta_munca_Ocupati_Salariati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vi\Dropbox\0002_Resurse\0002_Statistica\1010_Social\Salarizare_Ocupatia_Pensionari\240424_Forta_munca_Ocupati_Salariati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10_Social\Salarizare_Ocupatia_Pensionari\240424_Forta_munca_Ocupati_Salariati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10_Social\Salarizare_Ocupatia_Pensionari\240424_Forta_munca_Ocupati_Salariati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Comerțul</a:t>
            </a:r>
            <a:r>
              <a:rPr lang="ro-RO" sz="2000" baseline="0" dirty="0"/>
              <a:t> on-line din Republica Moldova, miliarde Lei</a:t>
            </a:r>
          </a:p>
          <a:p>
            <a:pPr>
              <a:defRPr/>
            </a:pPr>
            <a:r>
              <a:rPr lang="ro-RO" baseline="0" dirty="0"/>
              <a:t>(doar tranzacții achitate on-line cu cardul bancar)</a:t>
            </a:r>
            <a:endParaRPr lang="ro-R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'B1'!$A$16</c:f>
              <c:strCache>
                <c:ptCount val="1"/>
                <c:pt idx="0">
                  <c:v>Procurări din Moldova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'B1'!$G$1:$Q$1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2025/II</c:v>
                </c:pt>
              </c:strCache>
            </c:strRef>
          </c:cat>
          <c:val>
            <c:numRef>
              <c:f>'B1'!$G$16:$Q$16</c:f>
              <c:numCache>
                <c:formatCode>0.0</c:formatCode>
                <c:ptCount val="11"/>
                <c:pt idx="0">
                  <c:v>0.1</c:v>
                </c:pt>
                <c:pt idx="1">
                  <c:v>0.18</c:v>
                </c:pt>
                <c:pt idx="2">
                  <c:v>0.32</c:v>
                </c:pt>
                <c:pt idx="3">
                  <c:v>0.5</c:v>
                </c:pt>
                <c:pt idx="4">
                  <c:v>0.8</c:v>
                </c:pt>
                <c:pt idx="5">
                  <c:v>1.2</c:v>
                </c:pt>
                <c:pt idx="6">
                  <c:v>1.6</c:v>
                </c:pt>
                <c:pt idx="7">
                  <c:v>1.9</c:v>
                </c:pt>
                <c:pt idx="8">
                  <c:v>2.5</c:v>
                </c:pt>
                <c:pt idx="9">
                  <c:v>3</c:v>
                </c:pt>
                <c:pt idx="10">
                  <c:v>3.2542486487256648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61-4B10-9865-43F161257FAB}"/>
            </c:ext>
          </c:extLst>
        </c:ser>
        <c:ser>
          <c:idx val="2"/>
          <c:order val="2"/>
          <c:tx>
            <c:strRef>
              <c:f>'B1'!$A$17</c:f>
              <c:strCache>
                <c:ptCount val="1"/>
                <c:pt idx="0">
                  <c:v>Procurări de peste Hotare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'B1'!$G$1:$Q$1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2025/II</c:v>
                </c:pt>
              </c:strCache>
            </c:strRef>
          </c:cat>
          <c:val>
            <c:numRef>
              <c:f>'B1'!$G$17:$Q$17</c:f>
              <c:numCache>
                <c:formatCode>0.0</c:formatCode>
                <c:ptCount val="11"/>
                <c:pt idx="0">
                  <c:v>1.4</c:v>
                </c:pt>
                <c:pt idx="1">
                  <c:v>1.85</c:v>
                </c:pt>
                <c:pt idx="2">
                  <c:v>2.2200000000000002</c:v>
                </c:pt>
                <c:pt idx="3">
                  <c:v>3</c:v>
                </c:pt>
                <c:pt idx="4">
                  <c:v>3.9</c:v>
                </c:pt>
                <c:pt idx="5">
                  <c:v>3.6</c:v>
                </c:pt>
                <c:pt idx="6">
                  <c:v>5</c:v>
                </c:pt>
                <c:pt idx="7">
                  <c:v>6.1</c:v>
                </c:pt>
                <c:pt idx="8">
                  <c:v>7</c:v>
                </c:pt>
                <c:pt idx="9">
                  <c:v>9.168880729800188</c:v>
                </c:pt>
                <c:pt idx="10">
                  <c:v>10.693869042818923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61-4B10-9865-43F161257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34455520"/>
        <c:axId val="334083008"/>
      </c:barChart>
      <c:lineChart>
        <c:grouping val="standard"/>
        <c:varyColors val="0"/>
        <c:ser>
          <c:idx val="0"/>
          <c:order val="0"/>
          <c:tx>
            <c:strRef>
              <c:f>'B1'!$A$15</c:f>
              <c:strCache>
                <c:ptCount val="1"/>
                <c:pt idx="0">
                  <c:v>TOTAL Comerț on-line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'B1'!$G$1:$Q$1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2025/II</c:v>
                </c:pt>
              </c:strCache>
            </c:strRef>
          </c:cat>
          <c:val>
            <c:numRef>
              <c:f>'B1'!$G$15:$Q$15</c:f>
              <c:numCache>
                <c:formatCode>0.0</c:formatCode>
                <c:ptCount val="11"/>
                <c:pt idx="0">
                  <c:v>1.5</c:v>
                </c:pt>
                <c:pt idx="1">
                  <c:v>2.0300000000000002</c:v>
                </c:pt>
                <c:pt idx="2">
                  <c:v>2.54</c:v>
                </c:pt>
                <c:pt idx="3">
                  <c:v>3.5</c:v>
                </c:pt>
                <c:pt idx="4">
                  <c:v>4.7</c:v>
                </c:pt>
                <c:pt idx="5">
                  <c:v>4.8</c:v>
                </c:pt>
                <c:pt idx="6">
                  <c:v>6.6</c:v>
                </c:pt>
                <c:pt idx="7">
                  <c:v>8</c:v>
                </c:pt>
                <c:pt idx="8">
                  <c:v>9.5</c:v>
                </c:pt>
                <c:pt idx="9">
                  <c:v>12.168880729800188</c:v>
                </c:pt>
                <c:pt idx="10">
                  <c:v>13.948117691544589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61-4B10-9865-43F161257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4455520"/>
        <c:axId val="334083008"/>
      </c:lineChart>
      <c:catAx>
        <c:axId val="33445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34083008"/>
        <c:crosses val="autoZero"/>
        <c:auto val="1"/>
        <c:lblAlgn val="ctr"/>
        <c:lblOffset val="100"/>
        <c:noMultiLvlLbl val="0"/>
      </c:catAx>
      <c:valAx>
        <c:axId val="33408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3445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Accesibilitatea apartamentelor în mun. Chișinău</a:t>
            </a:r>
          </a:p>
          <a:p>
            <a:pPr>
              <a:defRPr/>
            </a:pPr>
            <a:r>
              <a:rPr lang="ro-RO" dirty="0"/>
              <a:t>(Salarii medii BRUTE anuale</a:t>
            </a:r>
            <a:r>
              <a:rPr lang="ro-RO" baseline="0" dirty="0"/>
              <a:t> din mun. Chișinău pentru procurarea unui apartament nou finisat de 70 m2)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P0!$A$3</c:f>
              <c:strCache>
                <c:ptCount val="1"/>
                <c:pt idx="0">
                  <c:v>Salarii medii, apartament nou finisat 70m2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P0!$B$1:$U$2</c:f>
              <c:multiLvlStrCache>
                <c:ptCount val="20"/>
                <c:lvl>
                  <c:pt idx="14">
                    <c:v>I</c:v>
                  </c:pt>
                  <c:pt idx="15">
                    <c:v>II</c:v>
                  </c:pt>
                  <c:pt idx="16">
                    <c:v>III</c:v>
                  </c:pt>
                  <c:pt idx="17">
                    <c:v>IV</c:v>
                  </c:pt>
                  <c:pt idx="18">
                    <c:v>I</c:v>
                  </c:pt>
                  <c:pt idx="19">
                    <c:v>II</c:v>
                  </c:pt>
                </c:lvl>
                <c:lvl>
                  <c:pt idx="0">
                    <c:v>1970</c:v>
                  </c:pt>
                  <c:pt idx="1">
                    <c:v>1975</c:v>
                  </c:pt>
                  <c:pt idx="2">
                    <c:v>1980</c:v>
                  </c:pt>
                  <c:pt idx="3">
                    <c:v>1985</c:v>
                  </c:pt>
                  <c:pt idx="4">
                    <c:v>1990</c:v>
                  </c:pt>
                  <c:pt idx="5">
                    <c:v>1995</c:v>
                  </c:pt>
                  <c:pt idx="6">
                    <c:v>2000</c:v>
                  </c:pt>
                  <c:pt idx="7">
                    <c:v>2006</c:v>
                  </c:pt>
                  <c:pt idx="8">
                    <c:v>2010</c:v>
                  </c:pt>
                  <c:pt idx="9">
                    <c:v>2015</c:v>
                  </c:pt>
                  <c:pt idx="10">
                    <c:v>2020</c:v>
                  </c:pt>
                  <c:pt idx="11">
                    <c:v>2021</c:v>
                  </c:pt>
                  <c:pt idx="12">
                    <c:v>2022</c:v>
                  </c:pt>
                  <c:pt idx="13">
                    <c:v>2023</c:v>
                  </c:pt>
                  <c:pt idx="14">
                    <c:v>2024</c:v>
                  </c:pt>
                  <c:pt idx="18">
                    <c:v>2025</c:v>
                  </c:pt>
                </c:lvl>
              </c:multiLvlStrCache>
            </c:multiLvlStrRef>
          </c:cat>
          <c:val>
            <c:numRef>
              <c:f>P0!$B$3:$U$3</c:f>
              <c:numCache>
                <c:formatCode>0.0</c:formatCode>
                <c:ptCount val="20"/>
                <c:pt idx="0">
                  <c:v>9.6465629053177704</c:v>
                </c:pt>
                <c:pt idx="1">
                  <c:v>9.7222222222222214</c:v>
                </c:pt>
                <c:pt idx="2">
                  <c:v>9.2793444203422499</c:v>
                </c:pt>
                <c:pt idx="3">
                  <c:v>9.2475163813147336</c:v>
                </c:pt>
                <c:pt idx="4">
                  <c:v>9.8494442099338677</c:v>
                </c:pt>
                <c:pt idx="5">
                  <c:v>30.4</c:v>
                </c:pt>
                <c:pt idx="6">
                  <c:v>20.284253178350887</c:v>
                </c:pt>
                <c:pt idx="7">
                  <c:v>35.383974594594591</c:v>
                </c:pt>
                <c:pt idx="8">
                  <c:v>19.467265566487907</c:v>
                </c:pt>
                <c:pt idx="9">
                  <c:v>16.307983075768938</c:v>
                </c:pt>
                <c:pt idx="10">
                  <c:v>12.38763101251922</c:v>
                </c:pt>
                <c:pt idx="11">
                  <c:v>13.86636415868673</c:v>
                </c:pt>
                <c:pt idx="12">
                  <c:v>12.880288833096824</c:v>
                </c:pt>
                <c:pt idx="13">
                  <c:v>11.963256686575789</c:v>
                </c:pt>
                <c:pt idx="14">
                  <c:v>12.456268074577485</c:v>
                </c:pt>
                <c:pt idx="15">
                  <c:v>12.18058537754079</c:v>
                </c:pt>
                <c:pt idx="16">
                  <c:v>12.341670600038436</c:v>
                </c:pt>
                <c:pt idx="17">
                  <c:v>12.036994751434545</c:v>
                </c:pt>
                <c:pt idx="18">
                  <c:v>15.197058337413875</c:v>
                </c:pt>
                <c:pt idx="19">
                  <c:v>14.892920482384888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33-44D0-A8E8-5E4E53404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2219200"/>
        <c:axId val="1552222080"/>
      </c:barChart>
      <c:catAx>
        <c:axId val="155221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52222080"/>
        <c:crosses val="autoZero"/>
        <c:auto val="1"/>
        <c:lblAlgn val="ctr"/>
        <c:lblOffset val="100"/>
        <c:noMultiLvlLbl val="0"/>
      </c:catAx>
      <c:valAx>
        <c:axId val="155222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5221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Accesibilitatea locuinței proprii</a:t>
            </a:r>
          </a:p>
          <a:p>
            <a:pPr>
              <a:defRPr/>
            </a:pPr>
            <a:r>
              <a:rPr lang="ro-RO" dirty="0"/>
              <a:t>(Salarii medii brute anuale pentru</a:t>
            </a:r>
            <a:r>
              <a:rPr lang="ro-RO" baseline="0" dirty="0"/>
              <a:t> procurarea unui apartament nou, finisat de 70 m2)</a:t>
            </a:r>
            <a:endParaRPr lang="ro-R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'P01'!$A$1:$A$18</c:f>
              <c:strCache>
                <c:ptCount val="18"/>
                <c:pt idx="0">
                  <c:v>București</c:v>
                </c:pt>
                <c:pt idx="1">
                  <c:v>Roma</c:v>
                </c:pt>
                <c:pt idx="2">
                  <c:v>Oslo</c:v>
                </c:pt>
                <c:pt idx="3">
                  <c:v>Londra</c:v>
                </c:pt>
                <c:pt idx="4">
                  <c:v>Zagreb</c:v>
                </c:pt>
                <c:pt idx="5">
                  <c:v>Riga</c:v>
                </c:pt>
                <c:pt idx="6">
                  <c:v>Varșovia</c:v>
                </c:pt>
                <c:pt idx="7">
                  <c:v>Vilnus</c:v>
                </c:pt>
                <c:pt idx="8">
                  <c:v>Copenhaga</c:v>
                </c:pt>
                <c:pt idx="9">
                  <c:v>Budapesta</c:v>
                </c:pt>
                <c:pt idx="10">
                  <c:v>Dublin</c:v>
                </c:pt>
                <c:pt idx="11">
                  <c:v>Atena</c:v>
                </c:pt>
                <c:pt idx="12">
                  <c:v>Talin</c:v>
                </c:pt>
                <c:pt idx="13">
                  <c:v>Belgrad</c:v>
                </c:pt>
                <c:pt idx="14">
                  <c:v>Praga</c:v>
                </c:pt>
                <c:pt idx="15">
                  <c:v>Bratislava</c:v>
                </c:pt>
                <c:pt idx="16">
                  <c:v>Chișinău</c:v>
                </c:pt>
                <c:pt idx="17">
                  <c:v>Amsterdam</c:v>
                </c:pt>
              </c:strCache>
            </c:strRef>
          </c:cat>
          <c:val>
            <c:numRef>
              <c:f>'P01'!$B$1:$B$18</c:f>
              <c:numCache>
                <c:formatCode>General</c:formatCode>
                <c:ptCount val="18"/>
                <c:pt idx="0">
                  <c:v>6.7</c:v>
                </c:pt>
                <c:pt idx="1">
                  <c:v>7.2</c:v>
                </c:pt>
                <c:pt idx="2">
                  <c:v>7.5</c:v>
                </c:pt>
                <c:pt idx="3">
                  <c:v>8.5</c:v>
                </c:pt>
                <c:pt idx="4">
                  <c:v>8.6</c:v>
                </c:pt>
                <c:pt idx="5">
                  <c:v>8.9</c:v>
                </c:pt>
                <c:pt idx="6">
                  <c:v>9</c:v>
                </c:pt>
                <c:pt idx="7">
                  <c:v>10</c:v>
                </c:pt>
                <c:pt idx="8">
                  <c:v>10</c:v>
                </c:pt>
                <c:pt idx="9">
                  <c:v>10.3</c:v>
                </c:pt>
                <c:pt idx="10">
                  <c:v>11.6</c:v>
                </c:pt>
                <c:pt idx="11">
                  <c:v>12.3</c:v>
                </c:pt>
                <c:pt idx="12">
                  <c:v>12.5</c:v>
                </c:pt>
                <c:pt idx="13">
                  <c:v>12.8</c:v>
                </c:pt>
                <c:pt idx="14">
                  <c:v>14.3</c:v>
                </c:pt>
                <c:pt idx="15">
                  <c:v>14.6</c:v>
                </c:pt>
                <c:pt idx="16">
                  <c:v>14.9</c:v>
                </c:pt>
                <c:pt idx="17">
                  <c:v>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48-43F2-AE07-2401C4A86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2701136"/>
        <c:axId val="427964000"/>
      </c:barChart>
      <c:catAx>
        <c:axId val="492701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27964000"/>
        <c:crosses val="autoZero"/>
        <c:auto val="1"/>
        <c:lblAlgn val="ctr"/>
        <c:lblOffset val="100"/>
        <c:noMultiLvlLbl val="0"/>
      </c:catAx>
      <c:valAx>
        <c:axId val="427964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9270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Evoluția</a:t>
            </a:r>
            <a:r>
              <a:rPr lang="ro-RO" sz="2000" baseline="0" dirty="0"/>
              <a:t> exporturilor Republicii Moldova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'02'!$A$4</c:f>
              <c:strCache>
                <c:ptCount val="1"/>
                <c:pt idx="0">
                  <c:v>Exporturile lunare, milioane USD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87-41FE-A1BC-437C2D54C447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87-41FE-A1BC-437C2D54C447}"/>
                </c:ext>
              </c:extLst>
            </c:dLbl>
            <c:dLbl>
              <c:idx val="3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87-41FE-A1BC-437C2D54C447}"/>
                </c:ext>
              </c:extLst>
            </c:dLbl>
            <c:dLbl>
              <c:idx val="4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87-41FE-A1BC-437C2D54C447}"/>
                </c:ext>
              </c:extLst>
            </c:dLbl>
            <c:dLbl>
              <c:idx val="5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E87-41FE-A1BC-437C2D54C447}"/>
                </c:ext>
              </c:extLst>
            </c:dLbl>
            <c:dLbl>
              <c:idx val="5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87-41FE-A1BC-437C2D54C447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'02'!$B$1:$BD$2</c:f>
              <c:multiLvlStrCache>
                <c:ptCount val="55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V</c:v>
                  </c:pt>
                  <c:pt idx="5">
                    <c:v>VI</c:v>
                  </c:pt>
                  <c:pt idx="6">
                    <c:v>VII</c:v>
                  </c:pt>
                  <c:pt idx="7">
                    <c:v>VIII</c:v>
                  </c:pt>
                  <c:pt idx="8">
                    <c:v>IX</c:v>
                  </c:pt>
                  <c:pt idx="9">
                    <c:v>X</c:v>
                  </c:pt>
                  <c:pt idx="10">
                    <c:v>XI</c:v>
                  </c:pt>
                  <c:pt idx="11">
                    <c:v>XII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V</c:v>
                  </c:pt>
                  <c:pt idx="17">
                    <c:v>VI</c:v>
                  </c:pt>
                  <c:pt idx="18">
                    <c:v>VII</c:v>
                  </c:pt>
                  <c:pt idx="19">
                    <c:v>VIII</c:v>
                  </c:pt>
                  <c:pt idx="20">
                    <c:v>IX</c:v>
                  </c:pt>
                  <c:pt idx="21">
                    <c:v>X</c:v>
                  </c:pt>
                  <c:pt idx="22">
                    <c:v>XI</c:v>
                  </c:pt>
                  <c:pt idx="23">
                    <c:v>XII</c:v>
                  </c:pt>
                  <c:pt idx="24">
                    <c:v>I</c:v>
                  </c:pt>
                  <c:pt idx="25">
                    <c:v>II</c:v>
                  </c:pt>
                  <c:pt idx="26">
                    <c:v>III</c:v>
                  </c:pt>
                  <c:pt idx="27">
                    <c:v>IV</c:v>
                  </c:pt>
                  <c:pt idx="28">
                    <c:v>V</c:v>
                  </c:pt>
                  <c:pt idx="29">
                    <c:v>VI</c:v>
                  </c:pt>
                  <c:pt idx="30">
                    <c:v>VII</c:v>
                  </c:pt>
                  <c:pt idx="31">
                    <c:v>VIII</c:v>
                  </c:pt>
                  <c:pt idx="32">
                    <c:v>IX</c:v>
                  </c:pt>
                  <c:pt idx="33">
                    <c:v>X</c:v>
                  </c:pt>
                  <c:pt idx="34">
                    <c:v>XI</c:v>
                  </c:pt>
                  <c:pt idx="35">
                    <c:v>XII</c:v>
                  </c:pt>
                  <c:pt idx="36">
                    <c:v>I</c:v>
                  </c:pt>
                  <c:pt idx="37">
                    <c:v>II</c:v>
                  </c:pt>
                  <c:pt idx="38">
                    <c:v>III</c:v>
                  </c:pt>
                  <c:pt idx="39">
                    <c:v>IV</c:v>
                  </c:pt>
                  <c:pt idx="40">
                    <c:v>V</c:v>
                  </c:pt>
                  <c:pt idx="41">
                    <c:v>VI</c:v>
                  </c:pt>
                  <c:pt idx="42">
                    <c:v>VII</c:v>
                  </c:pt>
                  <c:pt idx="43">
                    <c:v>VIII</c:v>
                  </c:pt>
                  <c:pt idx="44">
                    <c:v>IX</c:v>
                  </c:pt>
                  <c:pt idx="45">
                    <c:v>X</c:v>
                  </c:pt>
                  <c:pt idx="46">
                    <c:v>XI</c:v>
                  </c:pt>
                  <c:pt idx="47">
                    <c:v>XII</c:v>
                  </c:pt>
                  <c:pt idx="48">
                    <c:v>I</c:v>
                  </c:pt>
                  <c:pt idx="49">
                    <c:v>II</c:v>
                  </c:pt>
                  <c:pt idx="50">
                    <c:v>III</c:v>
                  </c:pt>
                  <c:pt idx="51">
                    <c:v>IV</c:v>
                  </c:pt>
                  <c:pt idx="52">
                    <c:v>V</c:v>
                  </c:pt>
                  <c:pt idx="53">
                    <c:v>VI</c:v>
                  </c:pt>
                  <c:pt idx="54">
                    <c:v>VII</c:v>
                  </c:pt>
                </c:lvl>
                <c:lvl>
                  <c:pt idx="0">
                    <c:v>2022</c:v>
                  </c:pt>
                  <c:pt idx="12">
                    <c:v>2022</c:v>
                  </c:pt>
                  <c:pt idx="24">
                    <c:v>2023</c:v>
                  </c:pt>
                  <c:pt idx="36">
                    <c:v>2024</c:v>
                  </c:pt>
                  <c:pt idx="48">
                    <c:v>2025</c:v>
                  </c:pt>
                </c:lvl>
              </c:multiLvlStrCache>
            </c:multiLvlStrRef>
          </c:cat>
          <c:val>
            <c:numRef>
              <c:f>'02'!$B$4:$BD$4</c:f>
              <c:numCache>
                <c:formatCode>General</c:formatCode>
                <c:ptCount val="55"/>
                <c:pt idx="0">
                  <c:v>198.4</c:v>
                </c:pt>
                <c:pt idx="1">
                  <c:v>227</c:v>
                </c:pt>
                <c:pt idx="2">
                  <c:v>259.2</c:v>
                </c:pt>
                <c:pt idx="3">
                  <c:v>218.3</c:v>
                </c:pt>
                <c:pt idx="4">
                  <c:v>201.7</c:v>
                </c:pt>
                <c:pt idx="5">
                  <c:v>226.8</c:v>
                </c:pt>
                <c:pt idx="6">
                  <c:v>240.9</c:v>
                </c:pt>
                <c:pt idx="7">
                  <c:v>236.3</c:v>
                </c:pt>
                <c:pt idx="8">
                  <c:v>294.89999999999998</c:v>
                </c:pt>
                <c:pt idx="9">
                  <c:v>352.3</c:v>
                </c:pt>
                <c:pt idx="10">
                  <c:v>363.9</c:v>
                </c:pt>
                <c:pt idx="11">
                  <c:v>325</c:v>
                </c:pt>
                <c:pt idx="12">
                  <c:v>330.3</c:v>
                </c:pt>
                <c:pt idx="13">
                  <c:v>336.6</c:v>
                </c:pt>
                <c:pt idx="14">
                  <c:v>395.8</c:v>
                </c:pt>
                <c:pt idx="15">
                  <c:v>396.3</c:v>
                </c:pt>
                <c:pt idx="16">
                  <c:v>416.1</c:v>
                </c:pt>
                <c:pt idx="17">
                  <c:v>415.4</c:v>
                </c:pt>
                <c:pt idx="18">
                  <c:v>338.3</c:v>
                </c:pt>
                <c:pt idx="19">
                  <c:v>329.4</c:v>
                </c:pt>
                <c:pt idx="20">
                  <c:v>318.60000000000002</c:v>
                </c:pt>
                <c:pt idx="21">
                  <c:v>352</c:v>
                </c:pt>
                <c:pt idx="22">
                  <c:v>355.8</c:v>
                </c:pt>
                <c:pt idx="23">
                  <c:v>349.5</c:v>
                </c:pt>
                <c:pt idx="24">
                  <c:v>331.1</c:v>
                </c:pt>
                <c:pt idx="25">
                  <c:v>356</c:v>
                </c:pt>
                <c:pt idx="26">
                  <c:v>384.9</c:v>
                </c:pt>
                <c:pt idx="27">
                  <c:v>317.10000000000002</c:v>
                </c:pt>
                <c:pt idx="28">
                  <c:v>336.5</c:v>
                </c:pt>
                <c:pt idx="29">
                  <c:v>316.60000000000002</c:v>
                </c:pt>
                <c:pt idx="30">
                  <c:v>304.2</c:v>
                </c:pt>
                <c:pt idx="31">
                  <c:v>321.60000000000002</c:v>
                </c:pt>
                <c:pt idx="32">
                  <c:v>348.1</c:v>
                </c:pt>
                <c:pt idx="33">
                  <c:v>341.8</c:v>
                </c:pt>
                <c:pt idx="34">
                  <c:v>379.1</c:v>
                </c:pt>
                <c:pt idx="35">
                  <c:v>311.3</c:v>
                </c:pt>
                <c:pt idx="36">
                  <c:v>274.10000000000002</c:v>
                </c:pt>
                <c:pt idx="37">
                  <c:v>327.2</c:v>
                </c:pt>
                <c:pt idx="38">
                  <c:v>320.5</c:v>
                </c:pt>
                <c:pt idx="39">
                  <c:v>292.7</c:v>
                </c:pt>
                <c:pt idx="40">
                  <c:v>277.89999999999998</c:v>
                </c:pt>
                <c:pt idx="41">
                  <c:v>288.5</c:v>
                </c:pt>
                <c:pt idx="42">
                  <c:v>284.89999999999998</c:v>
                </c:pt>
                <c:pt idx="43">
                  <c:v>272.7</c:v>
                </c:pt>
                <c:pt idx="44">
                  <c:v>280.7</c:v>
                </c:pt>
                <c:pt idx="45">
                  <c:v>330.9</c:v>
                </c:pt>
                <c:pt idx="46">
                  <c:v>335.5</c:v>
                </c:pt>
                <c:pt idx="47">
                  <c:v>269.8</c:v>
                </c:pt>
                <c:pt idx="48">
                  <c:v>243.2</c:v>
                </c:pt>
                <c:pt idx="49">
                  <c:v>269.10000000000002</c:v>
                </c:pt>
                <c:pt idx="50">
                  <c:v>299.10000000000002</c:v>
                </c:pt>
                <c:pt idx="51">
                  <c:v>265.60000000000002</c:v>
                </c:pt>
                <c:pt idx="52">
                  <c:v>257.8</c:v>
                </c:pt>
                <c:pt idx="53">
                  <c:v>266.3</c:v>
                </c:pt>
                <c:pt idx="54">
                  <c:v>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87-41FE-A1BC-437C2D54C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05198447"/>
        <c:axId val="1505196047"/>
      </c:barChart>
      <c:lineChart>
        <c:grouping val="standard"/>
        <c:varyColors val="0"/>
        <c:ser>
          <c:idx val="0"/>
          <c:order val="0"/>
          <c:tx>
            <c:strRef>
              <c:f>'02'!$A$3</c:f>
              <c:strCache>
                <c:ptCount val="1"/>
                <c:pt idx="0">
                  <c:v>Exporturile în valoare anuală, miliarde USD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87-41FE-A1BC-437C2D54C447}"/>
                </c:ext>
              </c:extLst>
            </c:dLbl>
            <c:dLbl>
              <c:idx val="2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E87-41FE-A1BC-437C2D54C447}"/>
                </c:ext>
              </c:extLst>
            </c:dLbl>
            <c:dLbl>
              <c:idx val="53"/>
              <c:layout>
                <c:manualLayout>
                  <c:x val="-7.2781589455033532E-2"/>
                  <c:y val="-4.35939257592800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E87-41FE-A1BC-437C2D54C447}"/>
                </c:ext>
              </c:extLst>
            </c:dLbl>
            <c:dLbl>
              <c:idx val="54"/>
              <c:layout>
                <c:manualLayout>
                  <c:x val="-8.9783828325007212E-2"/>
                  <c:y val="-0.1047817460317460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E87-41FE-A1BC-437C2D54C447}"/>
                </c:ext>
              </c:extLst>
            </c:dLbl>
            <c:spPr>
              <a:solidFill>
                <a:srgbClr val="00B0F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'02'!$B$1:$BD$2</c:f>
              <c:multiLvlStrCache>
                <c:ptCount val="55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V</c:v>
                  </c:pt>
                  <c:pt idx="5">
                    <c:v>VI</c:v>
                  </c:pt>
                  <c:pt idx="6">
                    <c:v>VII</c:v>
                  </c:pt>
                  <c:pt idx="7">
                    <c:v>VIII</c:v>
                  </c:pt>
                  <c:pt idx="8">
                    <c:v>IX</c:v>
                  </c:pt>
                  <c:pt idx="9">
                    <c:v>X</c:v>
                  </c:pt>
                  <c:pt idx="10">
                    <c:v>XI</c:v>
                  </c:pt>
                  <c:pt idx="11">
                    <c:v>XII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V</c:v>
                  </c:pt>
                  <c:pt idx="17">
                    <c:v>VI</c:v>
                  </c:pt>
                  <c:pt idx="18">
                    <c:v>VII</c:v>
                  </c:pt>
                  <c:pt idx="19">
                    <c:v>VIII</c:v>
                  </c:pt>
                  <c:pt idx="20">
                    <c:v>IX</c:v>
                  </c:pt>
                  <c:pt idx="21">
                    <c:v>X</c:v>
                  </c:pt>
                  <c:pt idx="22">
                    <c:v>XI</c:v>
                  </c:pt>
                  <c:pt idx="23">
                    <c:v>XII</c:v>
                  </c:pt>
                  <c:pt idx="24">
                    <c:v>I</c:v>
                  </c:pt>
                  <c:pt idx="25">
                    <c:v>II</c:v>
                  </c:pt>
                  <c:pt idx="26">
                    <c:v>III</c:v>
                  </c:pt>
                  <c:pt idx="27">
                    <c:v>IV</c:v>
                  </c:pt>
                  <c:pt idx="28">
                    <c:v>V</c:v>
                  </c:pt>
                  <c:pt idx="29">
                    <c:v>VI</c:v>
                  </c:pt>
                  <c:pt idx="30">
                    <c:v>VII</c:v>
                  </c:pt>
                  <c:pt idx="31">
                    <c:v>VIII</c:v>
                  </c:pt>
                  <c:pt idx="32">
                    <c:v>IX</c:v>
                  </c:pt>
                  <c:pt idx="33">
                    <c:v>X</c:v>
                  </c:pt>
                  <c:pt idx="34">
                    <c:v>XI</c:v>
                  </c:pt>
                  <c:pt idx="35">
                    <c:v>XII</c:v>
                  </c:pt>
                  <c:pt idx="36">
                    <c:v>I</c:v>
                  </c:pt>
                  <c:pt idx="37">
                    <c:v>II</c:v>
                  </c:pt>
                  <c:pt idx="38">
                    <c:v>III</c:v>
                  </c:pt>
                  <c:pt idx="39">
                    <c:v>IV</c:v>
                  </c:pt>
                  <c:pt idx="40">
                    <c:v>V</c:v>
                  </c:pt>
                  <c:pt idx="41">
                    <c:v>VI</c:v>
                  </c:pt>
                  <c:pt idx="42">
                    <c:v>VII</c:v>
                  </c:pt>
                  <c:pt idx="43">
                    <c:v>VIII</c:v>
                  </c:pt>
                  <c:pt idx="44">
                    <c:v>IX</c:v>
                  </c:pt>
                  <c:pt idx="45">
                    <c:v>X</c:v>
                  </c:pt>
                  <c:pt idx="46">
                    <c:v>XI</c:v>
                  </c:pt>
                  <c:pt idx="47">
                    <c:v>XII</c:v>
                  </c:pt>
                  <c:pt idx="48">
                    <c:v>I</c:v>
                  </c:pt>
                  <c:pt idx="49">
                    <c:v>II</c:v>
                  </c:pt>
                  <c:pt idx="50">
                    <c:v>III</c:v>
                  </c:pt>
                  <c:pt idx="51">
                    <c:v>IV</c:v>
                  </c:pt>
                  <c:pt idx="52">
                    <c:v>V</c:v>
                  </c:pt>
                  <c:pt idx="53">
                    <c:v>VI</c:v>
                  </c:pt>
                  <c:pt idx="54">
                    <c:v>VII</c:v>
                  </c:pt>
                </c:lvl>
                <c:lvl>
                  <c:pt idx="0">
                    <c:v>2022</c:v>
                  </c:pt>
                  <c:pt idx="12">
                    <c:v>2022</c:v>
                  </c:pt>
                  <c:pt idx="24">
                    <c:v>2023</c:v>
                  </c:pt>
                  <c:pt idx="36">
                    <c:v>2024</c:v>
                  </c:pt>
                  <c:pt idx="48">
                    <c:v>2025</c:v>
                  </c:pt>
                </c:lvl>
              </c:multiLvlStrCache>
            </c:multiLvlStrRef>
          </c:cat>
          <c:val>
            <c:numRef>
              <c:f>'02'!$B$3:$BD$3</c:f>
              <c:numCache>
                <c:formatCode>0.00</c:formatCode>
                <c:ptCount val="55"/>
                <c:pt idx="0">
                  <c:v>2.4660000000000006</c:v>
                </c:pt>
                <c:pt idx="1">
                  <c:v>2.4476</c:v>
                </c:pt>
                <c:pt idx="2">
                  <c:v>2.4965000000000002</c:v>
                </c:pt>
                <c:pt idx="3">
                  <c:v>2.5649999999999999</c:v>
                </c:pt>
                <c:pt idx="4">
                  <c:v>2.6110000000000002</c:v>
                </c:pt>
                <c:pt idx="5">
                  <c:v>2.6482000000000001</c:v>
                </c:pt>
                <c:pt idx="6">
                  <c:v>2.6798999999999999</c:v>
                </c:pt>
                <c:pt idx="7">
                  <c:v>2.7506000000000004</c:v>
                </c:pt>
                <c:pt idx="8">
                  <c:v>2.8332000000000002</c:v>
                </c:pt>
                <c:pt idx="9">
                  <c:v>2.9361000000000002</c:v>
                </c:pt>
                <c:pt idx="10">
                  <c:v>3.0380000000000003</c:v>
                </c:pt>
                <c:pt idx="11">
                  <c:v>3.1447000000000003</c:v>
                </c:pt>
                <c:pt idx="12">
                  <c:v>3.2766000000000002</c:v>
                </c:pt>
                <c:pt idx="13">
                  <c:v>3.3861999999999997</c:v>
                </c:pt>
                <c:pt idx="14">
                  <c:v>3.5228000000000002</c:v>
                </c:pt>
                <c:pt idx="15">
                  <c:v>3.7008000000000001</c:v>
                </c:pt>
                <c:pt idx="16">
                  <c:v>3.9152000000000005</c:v>
                </c:pt>
                <c:pt idx="17">
                  <c:v>4.1038000000000006</c:v>
                </c:pt>
                <c:pt idx="18">
                  <c:v>4.2012000000000009</c:v>
                </c:pt>
                <c:pt idx="19">
                  <c:v>4.2942999999999998</c:v>
                </c:pt>
                <c:pt idx="20">
                  <c:v>4.3180000000000005</c:v>
                </c:pt>
                <c:pt idx="21">
                  <c:v>4.3177000000000003</c:v>
                </c:pt>
                <c:pt idx="22">
                  <c:v>4.3096000000000005</c:v>
                </c:pt>
                <c:pt idx="23">
                  <c:v>4.3341000000000003</c:v>
                </c:pt>
                <c:pt idx="24">
                  <c:v>4.3349000000000002</c:v>
                </c:pt>
                <c:pt idx="25">
                  <c:v>4.3542999999999994</c:v>
                </c:pt>
                <c:pt idx="26">
                  <c:v>4.3433999999999999</c:v>
                </c:pt>
                <c:pt idx="27">
                  <c:v>4.2641999999999998</c:v>
                </c:pt>
                <c:pt idx="28">
                  <c:v>4.1846000000000005</c:v>
                </c:pt>
                <c:pt idx="29">
                  <c:v>4.0857999999999999</c:v>
                </c:pt>
                <c:pt idx="30">
                  <c:v>4.0516999999999994</c:v>
                </c:pt>
                <c:pt idx="31">
                  <c:v>4.0438999999999998</c:v>
                </c:pt>
                <c:pt idx="32">
                  <c:v>4.0733999999999995</c:v>
                </c:pt>
                <c:pt idx="33">
                  <c:v>4.0632000000000001</c:v>
                </c:pt>
                <c:pt idx="34">
                  <c:v>4.0864999999999991</c:v>
                </c:pt>
                <c:pt idx="35">
                  <c:v>4.0482999999999993</c:v>
                </c:pt>
                <c:pt idx="36">
                  <c:v>3.9913000000000003</c:v>
                </c:pt>
                <c:pt idx="37">
                  <c:v>3.9624999999999999</c:v>
                </c:pt>
                <c:pt idx="38">
                  <c:v>3.8980999999999999</c:v>
                </c:pt>
                <c:pt idx="39">
                  <c:v>3.8736999999999999</c:v>
                </c:pt>
                <c:pt idx="40">
                  <c:v>3.8150999999999997</c:v>
                </c:pt>
                <c:pt idx="41">
                  <c:v>3.7869999999999999</c:v>
                </c:pt>
                <c:pt idx="42">
                  <c:v>3.7676999999999996</c:v>
                </c:pt>
                <c:pt idx="43">
                  <c:v>3.7188000000000003</c:v>
                </c:pt>
                <c:pt idx="44">
                  <c:v>3.6514000000000002</c:v>
                </c:pt>
                <c:pt idx="45">
                  <c:v>3.6404999999999998</c:v>
                </c:pt>
                <c:pt idx="46">
                  <c:v>3.5969000000000002</c:v>
                </c:pt>
                <c:pt idx="47">
                  <c:v>3.5554000000000001</c:v>
                </c:pt>
                <c:pt idx="48">
                  <c:v>3.5245000000000002</c:v>
                </c:pt>
                <c:pt idx="49">
                  <c:v>3.4664000000000001</c:v>
                </c:pt>
                <c:pt idx="50">
                  <c:v>3.4449999999999998</c:v>
                </c:pt>
                <c:pt idx="51">
                  <c:v>3.4178999999999995</c:v>
                </c:pt>
                <c:pt idx="52">
                  <c:v>3.3977999999999997</c:v>
                </c:pt>
                <c:pt idx="53">
                  <c:v>3.3755999999999999</c:v>
                </c:pt>
                <c:pt idx="54">
                  <c:v>3.4377000000000004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E87-41FE-A1BC-437C2D54C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1885519"/>
        <c:axId val="1311402975"/>
      </c:lineChart>
      <c:catAx>
        <c:axId val="1505198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05196047"/>
        <c:crosses val="autoZero"/>
        <c:auto val="1"/>
        <c:lblAlgn val="ctr"/>
        <c:lblOffset val="100"/>
        <c:noMultiLvlLbl val="0"/>
      </c:catAx>
      <c:valAx>
        <c:axId val="1505196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05198447"/>
        <c:crosses val="autoZero"/>
        <c:crossBetween val="between"/>
      </c:valAx>
      <c:valAx>
        <c:axId val="1311402975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71885519"/>
        <c:crosses val="max"/>
        <c:crossBetween val="between"/>
      </c:valAx>
      <c:catAx>
        <c:axId val="137188551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1140297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Creditarea NETĂ a mediului de afaceri din Moldova de către sistemul bancar, miliarde lei</a:t>
            </a:r>
          </a:p>
          <a:p>
            <a:pPr>
              <a:defRPr/>
            </a:pPr>
            <a:r>
              <a:rPr lang="ro-RO" sz="2000" dirty="0"/>
              <a:t>(Volumul creditelor acordate minus volumul depozitelor)</a:t>
            </a:r>
            <a:endParaRPr lang="en-US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'B1'!$A$3</c:f>
              <c:strCache>
                <c:ptCount val="1"/>
                <c:pt idx="0">
                  <c:v>Creditarea NETĂ Bănci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F74-4F32-9BFD-5E70E7A26F2D}"/>
                </c:ext>
              </c:extLst>
            </c:dLbl>
            <c:dLbl>
              <c:idx val="2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F74-4F32-9BFD-5E70E7A26F2D}"/>
                </c:ext>
              </c:extLst>
            </c:dLbl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F74-4F32-9BFD-5E70E7A26F2D}"/>
                </c:ext>
              </c:extLst>
            </c:dLbl>
            <c:dLbl>
              <c:idx val="2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F74-4F32-9BFD-5E70E7A26F2D}"/>
                </c:ext>
              </c:extLst>
            </c:dLbl>
            <c:dLbl>
              <c:idx val="2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F74-4F32-9BFD-5E70E7A26F2D}"/>
                </c:ext>
              </c:extLst>
            </c:dLbl>
            <c:dLbl>
              <c:idx val="2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F74-4F32-9BFD-5E70E7A26F2D}"/>
                </c:ext>
              </c:extLst>
            </c:dLbl>
            <c:dLbl>
              <c:idx val="2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3F74-4F32-9BFD-5E70E7A26F2D}"/>
                </c:ext>
              </c:extLst>
            </c:dLbl>
            <c:dLbl>
              <c:idx val="2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F74-4F32-9BFD-5E70E7A26F2D}"/>
                </c:ext>
              </c:extLst>
            </c:dLbl>
            <c:dLbl>
              <c:idx val="3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F74-4F32-9BFD-5E70E7A26F2D}"/>
                </c:ext>
              </c:extLst>
            </c:dLbl>
            <c:dLbl>
              <c:idx val="3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3F74-4F32-9BFD-5E70E7A26F2D}"/>
                </c:ext>
              </c:extLst>
            </c:dLbl>
            <c:dLbl>
              <c:idx val="3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3F74-4F32-9BFD-5E70E7A26F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'B1'!$B$1:$AH$2</c:f>
              <c:multiLvlStrCache>
                <c:ptCount val="33"/>
                <c:lvl>
                  <c:pt idx="23">
                    <c:v>I</c:v>
                  </c:pt>
                  <c:pt idx="24">
                    <c:v>II</c:v>
                  </c:pt>
                  <c:pt idx="25">
                    <c:v>III</c:v>
                  </c:pt>
                  <c:pt idx="26">
                    <c:v>IV</c:v>
                  </c:pt>
                  <c:pt idx="27">
                    <c:v>I</c:v>
                  </c:pt>
                  <c:pt idx="28">
                    <c:v>II</c:v>
                  </c:pt>
                  <c:pt idx="29">
                    <c:v>III</c:v>
                  </c:pt>
                  <c:pt idx="30">
                    <c:v>IV</c:v>
                  </c:pt>
                  <c:pt idx="31">
                    <c:v>I</c:v>
                  </c:pt>
                  <c:pt idx="32">
                    <c:v>II</c:v>
                  </c:pt>
                </c:lvl>
                <c:lvl>
                  <c:pt idx="0">
                    <c:v>2000</c:v>
                  </c:pt>
                  <c:pt idx="1">
                    <c:v>2001</c:v>
                  </c:pt>
                  <c:pt idx="2">
                    <c:v>2002</c:v>
                  </c:pt>
                  <c:pt idx="3">
                    <c:v>2003</c:v>
                  </c:pt>
                  <c:pt idx="4">
                    <c:v>2004</c:v>
                  </c:pt>
                  <c:pt idx="5">
                    <c:v>2005</c:v>
                  </c:pt>
                  <c:pt idx="6">
                    <c:v>2006</c:v>
                  </c:pt>
                  <c:pt idx="7">
                    <c:v>2007</c:v>
                  </c:pt>
                  <c:pt idx="8">
                    <c:v>2008</c:v>
                  </c:pt>
                  <c:pt idx="9">
                    <c:v>2009</c:v>
                  </c:pt>
                  <c:pt idx="10">
                    <c:v>2010</c:v>
                  </c:pt>
                  <c:pt idx="11">
                    <c:v>2011</c:v>
                  </c:pt>
                  <c:pt idx="12">
                    <c:v>2012</c:v>
                  </c:pt>
                  <c:pt idx="13">
                    <c:v>2013</c:v>
                  </c:pt>
                  <c:pt idx="14">
                    <c:v>2014</c:v>
                  </c:pt>
                  <c:pt idx="15">
                    <c:v>2015</c:v>
                  </c:pt>
                  <c:pt idx="16">
                    <c:v>2016</c:v>
                  </c:pt>
                  <c:pt idx="17">
                    <c:v>2017</c:v>
                  </c:pt>
                  <c:pt idx="18">
                    <c:v>2018</c:v>
                  </c:pt>
                  <c:pt idx="19">
                    <c:v>2019</c:v>
                  </c:pt>
                  <c:pt idx="20">
                    <c:v>2020</c:v>
                  </c:pt>
                  <c:pt idx="21">
                    <c:v>2021</c:v>
                  </c:pt>
                  <c:pt idx="22">
                    <c:v>2022</c:v>
                  </c:pt>
                  <c:pt idx="23">
                    <c:v>2023</c:v>
                  </c:pt>
                  <c:pt idx="27">
                    <c:v>2024</c:v>
                  </c:pt>
                  <c:pt idx="31">
                    <c:v>2025</c:v>
                  </c:pt>
                </c:lvl>
              </c:multiLvlStrCache>
            </c:multiLvlStrRef>
          </c:cat>
          <c:val>
            <c:numRef>
              <c:f>'B1'!$B$3:$AH$3</c:f>
              <c:numCache>
                <c:formatCode>0.0</c:formatCode>
                <c:ptCount val="33"/>
                <c:pt idx="0">
                  <c:v>1.0628999999999997</c:v>
                </c:pt>
                <c:pt idx="1">
                  <c:v>1.6217000000000004</c:v>
                </c:pt>
                <c:pt idx="2">
                  <c:v>2.0149999999999997</c:v>
                </c:pt>
                <c:pt idx="3">
                  <c:v>3.0741000000000001</c:v>
                </c:pt>
                <c:pt idx="4">
                  <c:v>3.4522999999999997</c:v>
                </c:pt>
                <c:pt idx="5">
                  <c:v>4.0991</c:v>
                </c:pt>
                <c:pt idx="6">
                  <c:v>5.9457999999999993</c:v>
                </c:pt>
                <c:pt idx="7">
                  <c:v>9.395999999999999</c:v>
                </c:pt>
                <c:pt idx="8">
                  <c:v>9.3759000000000032</c:v>
                </c:pt>
                <c:pt idx="9">
                  <c:v>9.2629999999999981</c:v>
                </c:pt>
                <c:pt idx="10">
                  <c:v>12.404199999999999</c:v>
                </c:pt>
                <c:pt idx="11">
                  <c:v>14.57657</c:v>
                </c:pt>
                <c:pt idx="12">
                  <c:v>18.781500000000001</c:v>
                </c:pt>
                <c:pt idx="13">
                  <c:v>16.751317126999997</c:v>
                </c:pt>
                <c:pt idx="14">
                  <c:v>17.786463214000005</c:v>
                </c:pt>
                <c:pt idx="15">
                  <c:v>16.985036612999998</c:v>
                </c:pt>
                <c:pt idx="16">
                  <c:v>11.177474515999997</c:v>
                </c:pt>
                <c:pt idx="17">
                  <c:v>5.5772260630000048</c:v>
                </c:pt>
                <c:pt idx="18">
                  <c:v>3.681295114000001</c:v>
                </c:pt>
                <c:pt idx="19">
                  <c:v>3.6122234070000019</c:v>
                </c:pt>
                <c:pt idx="20">
                  <c:v>0.52164819899999415</c:v>
                </c:pt>
                <c:pt idx="21">
                  <c:v>-0.65460760399998463</c:v>
                </c:pt>
                <c:pt idx="22">
                  <c:v>2.4250784609999982</c:v>
                </c:pt>
                <c:pt idx="23">
                  <c:v>-1.1148079480000135</c:v>
                </c:pt>
                <c:pt idx="24">
                  <c:v>-4.0109570959999914</c:v>
                </c:pt>
                <c:pt idx="25">
                  <c:v>-3.7803844759999805</c:v>
                </c:pt>
                <c:pt idx="26">
                  <c:v>-8.1787660209999942</c:v>
                </c:pt>
                <c:pt idx="27">
                  <c:v>-10.721148166000006</c:v>
                </c:pt>
                <c:pt idx="28">
                  <c:v>-8.536595147000007</c:v>
                </c:pt>
                <c:pt idx="29">
                  <c:v>-9.414465775999993</c:v>
                </c:pt>
                <c:pt idx="30">
                  <c:v>-6.4522060170000231</c:v>
                </c:pt>
                <c:pt idx="31">
                  <c:v>-2.0097861500000036</c:v>
                </c:pt>
                <c:pt idx="32">
                  <c:v>0.98939736399998424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F74-4F32-9BFD-5E70E7A26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062288"/>
        <c:axId val="446138960"/>
      </c:lineChart>
      <c:catAx>
        <c:axId val="43706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46138960"/>
        <c:crosses val="autoZero"/>
        <c:auto val="1"/>
        <c:lblAlgn val="ctr"/>
        <c:lblOffset val="100"/>
        <c:noMultiLvlLbl val="0"/>
      </c:catAx>
      <c:valAx>
        <c:axId val="44613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3706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Evoluția PIB-ului în ultimii 10 ani</a:t>
            </a:r>
          </a:p>
          <a:p>
            <a:pPr>
              <a:defRPr/>
            </a:pPr>
            <a:r>
              <a:rPr lang="ro-RO" sz="1600" dirty="0"/>
              <a:t>(creșterea medie anuală a constituit 1,9% anual)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'A2'!$A$3</c:f>
              <c:strCache>
                <c:ptCount val="1"/>
                <c:pt idx="0">
                  <c:v>Creșterea anuală PIB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13-49C1-A5A4-843BD9C5391A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13-49C1-A5A4-843BD9C5391A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13-49C1-A5A4-843BD9C539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'A2'!$B$1:$L$1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 prog</c:v>
                </c:pt>
              </c:strCache>
            </c:strRef>
          </c:cat>
          <c:val>
            <c:numRef>
              <c:f>'A2'!$B$3:$L$3</c:f>
              <c:numCache>
                <c:formatCode>0.0%</c:formatCode>
                <c:ptCount val="11"/>
                <c:pt idx="0">
                  <c:v>-3.0000000000000027E-3</c:v>
                </c:pt>
                <c:pt idx="1">
                  <c:v>4.6000000000000041E-2</c:v>
                </c:pt>
                <c:pt idx="2">
                  <c:v>4.2000000000000037E-2</c:v>
                </c:pt>
                <c:pt idx="3">
                  <c:v>4.2999999999999927E-2</c:v>
                </c:pt>
                <c:pt idx="4">
                  <c:v>3.6000000000000032E-2</c:v>
                </c:pt>
                <c:pt idx="5">
                  <c:v>-8.2999999999999963E-2</c:v>
                </c:pt>
                <c:pt idx="6">
                  <c:v>0.13900000000000001</c:v>
                </c:pt>
                <c:pt idx="7">
                  <c:v>-4.599999999999993E-2</c:v>
                </c:pt>
                <c:pt idx="8">
                  <c:v>7.0000000000001172E-3</c:v>
                </c:pt>
                <c:pt idx="9">
                  <c:v>9.9999999999988987E-4</c:v>
                </c:pt>
                <c:pt idx="10">
                  <c:v>2.4999999999999911E-2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13-49C1-A5A4-843BD9C53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57361376"/>
        <c:axId val="1757359456"/>
      </c:barChart>
      <c:lineChart>
        <c:grouping val="standard"/>
        <c:varyColors val="0"/>
        <c:ser>
          <c:idx val="0"/>
          <c:order val="0"/>
          <c:tx>
            <c:strRef>
              <c:f>'A2'!$A$2</c:f>
              <c:strCache>
                <c:ptCount val="1"/>
                <c:pt idx="0">
                  <c:v>PIB față de 2015 =100%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'A2'!$B$1:$L$1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 prog</c:v>
                </c:pt>
              </c:strCache>
            </c:strRef>
          </c:cat>
          <c:val>
            <c:numRef>
              <c:f>'A2'!$B$2:$L$2</c:f>
              <c:numCache>
                <c:formatCode>0.0%</c:formatCode>
                <c:ptCount val="11"/>
                <c:pt idx="0">
                  <c:v>1</c:v>
                </c:pt>
                <c:pt idx="1">
                  <c:v>1.046</c:v>
                </c:pt>
                <c:pt idx="2">
                  <c:v>1.0899320000000001</c:v>
                </c:pt>
                <c:pt idx="3">
                  <c:v>1.136799076</c:v>
                </c:pt>
                <c:pt idx="4">
                  <c:v>1.1777238427359999</c:v>
                </c:pt>
                <c:pt idx="5">
                  <c:v>1.079972763788912</c:v>
                </c:pt>
                <c:pt idx="6">
                  <c:v>1.2300889779555708</c:v>
                </c:pt>
                <c:pt idx="7">
                  <c:v>1.1735048849696146</c:v>
                </c:pt>
                <c:pt idx="8">
                  <c:v>1.181719419164402</c:v>
                </c:pt>
                <c:pt idx="9">
                  <c:v>1.1829011385835664</c:v>
                </c:pt>
                <c:pt idx="10">
                  <c:v>1.2124736670481553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E13-49C1-A5A4-843BD9C53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7361376"/>
        <c:axId val="1757359456"/>
      </c:lineChart>
      <c:catAx>
        <c:axId val="175736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757359456"/>
        <c:crosses val="autoZero"/>
        <c:auto val="1"/>
        <c:lblAlgn val="ctr"/>
        <c:lblOffset val="100"/>
        <c:noMultiLvlLbl val="0"/>
      </c:catAx>
      <c:valAx>
        <c:axId val="175735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75736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Evoluția nominală a Produsului Intern Brut, miliarde lei</a:t>
            </a:r>
          </a:p>
          <a:p>
            <a:pPr>
              <a:defRPr/>
            </a:pPr>
            <a:r>
              <a:rPr lang="ro-RO" sz="1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(pentru perioada 1985-1994 avem Producția Materială Netă, miliarde ruble) </a:t>
            </a:r>
          </a:p>
          <a:p>
            <a:pPr>
              <a:defRPr/>
            </a:pPr>
            <a:r>
              <a:rPr lang="ro-RO" sz="1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NOTĂ: PIB metodologia 1989 cu 33% mai mare față de PMN</a:t>
            </a:r>
          </a:p>
          <a:p>
            <a:pPr>
              <a:defRPr/>
            </a:pPr>
            <a:r>
              <a:rPr lang="ro-RO" sz="1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PIB metodologia 2013 cu 19,6% mai mare decât PIB1989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A0!$A$4</c:f>
              <c:strCache>
                <c:ptCount val="1"/>
                <c:pt idx="0">
                  <c:v>PIB, metodologia 1989, lei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8F-4317-9C70-94E703A2708F}"/>
                </c:ext>
              </c:extLst>
            </c:dLbl>
            <c:dLbl>
              <c:idx val="1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8F-4317-9C70-94E703A2708F}"/>
                </c:ext>
              </c:extLst>
            </c:dLbl>
            <c:dLbl>
              <c:idx val="1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8F-4317-9C70-94E703A2708F}"/>
                </c:ext>
              </c:extLst>
            </c:dLbl>
            <c:dLbl>
              <c:idx val="2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8F-4317-9C70-94E703A2708F}"/>
                </c:ext>
              </c:extLst>
            </c:dLbl>
            <c:dLbl>
              <c:idx val="3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8F-4317-9C70-94E703A270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A0!$B$1:$AP$1</c:f>
              <c:strCache>
                <c:ptCount val="41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  <c:pt idx="39">
                  <c:v>2024</c:v>
                </c:pt>
                <c:pt idx="40">
                  <c:v>2025 prog</c:v>
                </c:pt>
              </c:strCache>
            </c:strRef>
          </c:cat>
          <c:val>
            <c:numRef>
              <c:f>A0!$B$4:$AP$4</c:f>
              <c:numCache>
                <c:formatCode>General</c:formatCode>
                <c:ptCount val="41"/>
                <c:pt idx="8" formatCode="0.0">
                  <c:v>2.21</c:v>
                </c:pt>
                <c:pt idx="9" formatCode="0.0">
                  <c:v>5.78</c:v>
                </c:pt>
                <c:pt idx="10" formatCode="0.0">
                  <c:v>6.4797149999999997</c:v>
                </c:pt>
                <c:pt idx="11" formatCode="0.0">
                  <c:v>7.7975620000000001</c:v>
                </c:pt>
                <c:pt idx="12" formatCode="0.0">
                  <c:v>8.92</c:v>
                </c:pt>
                <c:pt idx="13" formatCode="0.0">
                  <c:v>9.1199999999999992</c:v>
                </c:pt>
                <c:pt idx="14" formatCode="0.0">
                  <c:v>12.32</c:v>
                </c:pt>
                <c:pt idx="15" formatCode="0.0">
                  <c:v>16.02</c:v>
                </c:pt>
                <c:pt idx="16" formatCode="0.0">
                  <c:v>19.05</c:v>
                </c:pt>
                <c:pt idx="17" formatCode="0.0">
                  <c:v>22.56</c:v>
                </c:pt>
                <c:pt idx="18" formatCode="0.0">
                  <c:v>27.62</c:v>
                </c:pt>
                <c:pt idx="19" formatCode="0.0">
                  <c:v>32.03</c:v>
                </c:pt>
                <c:pt idx="20" formatCode="0.0">
                  <c:v>37.65</c:v>
                </c:pt>
                <c:pt idx="21" formatCode="0.0">
                  <c:v>44.75</c:v>
                </c:pt>
                <c:pt idx="22" formatCode="0.0">
                  <c:v>53.43</c:v>
                </c:pt>
                <c:pt idx="23" formatCode="0.0">
                  <c:v>62.92</c:v>
                </c:pt>
                <c:pt idx="24" formatCode="0.0">
                  <c:v>60.43</c:v>
                </c:pt>
                <c:pt idx="25" formatCode="0.0">
                  <c:v>71.89</c:v>
                </c:pt>
                <c:pt idx="26" formatCode="0.0">
                  <c:v>82.35</c:v>
                </c:pt>
                <c:pt idx="27" formatCode="0.0">
                  <c:v>88.23</c:v>
                </c:pt>
                <c:pt idx="28" formatCode="0.0">
                  <c:v>100.51</c:v>
                </c:pt>
                <c:pt idx="29" formatCode="0.0">
                  <c:v>112.05</c:v>
                </c:pt>
                <c:pt idx="30" formatCode="0.0">
                  <c:v>122.17</c:v>
                </c:pt>
                <c:pt idx="31" formatCode="0.0">
                  <c:v>135.4</c:v>
                </c:pt>
                <c:pt idx="32" formatCode="0.0">
                  <c:v>150.4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8F-4317-9C70-94E703A2708F}"/>
            </c:ext>
          </c:extLst>
        </c:ser>
        <c:ser>
          <c:idx val="3"/>
          <c:order val="3"/>
          <c:tx>
            <c:strRef>
              <c:f>A0!$A$5</c:f>
              <c:strCache>
                <c:ptCount val="1"/>
                <c:pt idx="0">
                  <c:v>PIB, metodologia 2013, lei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2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28F-4317-9C70-94E703A2708F}"/>
                </c:ext>
              </c:extLst>
            </c:dLbl>
            <c:dLbl>
              <c:idx val="3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28F-4317-9C70-94E703A2708F}"/>
                </c:ext>
              </c:extLst>
            </c:dLbl>
            <c:dLbl>
              <c:idx val="3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28F-4317-9C70-94E703A2708F}"/>
                </c:ext>
              </c:extLst>
            </c:dLbl>
            <c:dLbl>
              <c:idx val="3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28F-4317-9C70-94E703A2708F}"/>
                </c:ext>
              </c:extLst>
            </c:dLbl>
            <c:dLbl>
              <c:idx val="4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28F-4317-9C70-94E703A270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A0!$B$1:$AP$1</c:f>
              <c:strCache>
                <c:ptCount val="41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  <c:pt idx="39">
                  <c:v>2024</c:v>
                </c:pt>
                <c:pt idx="40">
                  <c:v>2025 prog</c:v>
                </c:pt>
              </c:strCache>
            </c:strRef>
          </c:cat>
          <c:val>
            <c:numRef>
              <c:f>A0!$B$5:$AP$5</c:f>
              <c:numCache>
                <c:formatCode>General</c:formatCode>
                <c:ptCount val="41"/>
                <c:pt idx="25" formatCode="0.0">
                  <c:v>86.275000000000006</c:v>
                </c:pt>
                <c:pt idx="26" formatCode="0.0">
                  <c:v>98.772999999999996</c:v>
                </c:pt>
                <c:pt idx="27" formatCode="0.0">
                  <c:v>105.48</c:v>
                </c:pt>
                <c:pt idx="28" formatCode="0.0">
                  <c:v>119.533</c:v>
                </c:pt>
                <c:pt idx="29" formatCode="0.0">
                  <c:v>133.482</c:v>
                </c:pt>
                <c:pt idx="30" formatCode="0.0">
                  <c:v>145.75399999999999</c:v>
                </c:pt>
                <c:pt idx="31" formatCode="0.0">
                  <c:v>160.815</c:v>
                </c:pt>
                <c:pt idx="32" formatCode="0.0">
                  <c:v>178.881</c:v>
                </c:pt>
                <c:pt idx="33" formatCode="0.0">
                  <c:v>192.3</c:v>
                </c:pt>
                <c:pt idx="34" formatCode="0.0">
                  <c:v>210.09899999999999</c:v>
                </c:pt>
                <c:pt idx="35" formatCode="0.0">
                  <c:v>199.73400000000001</c:v>
                </c:pt>
                <c:pt idx="36" formatCode="0.0">
                  <c:v>242.1</c:v>
                </c:pt>
                <c:pt idx="37" formatCode="0.0">
                  <c:v>274.5</c:v>
                </c:pt>
                <c:pt idx="38" formatCode="0.0">
                  <c:v>300.5</c:v>
                </c:pt>
                <c:pt idx="39" formatCode="0.0">
                  <c:v>323.81700000000001</c:v>
                </c:pt>
                <c:pt idx="40" formatCode="0.0">
                  <c:v>348.4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28F-4317-9C70-94E703A27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8029087"/>
        <c:axId val="1228017567"/>
      </c:lineChart>
      <c:lineChart>
        <c:grouping val="standard"/>
        <c:varyColors val="0"/>
        <c:ser>
          <c:idx val="0"/>
          <c:order val="0"/>
          <c:tx>
            <c:strRef>
              <c:f>A0!$A$2</c:f>
              <c:strCache>
                <c:ptCount val="1"/>
                <c:pt idx="0">
                  <c:v>Producția materială netă miliarde ruble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28F-4317-9C70-94E703A270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A0!$B$1:$AP$1</c:f>
              <c:strCache>
                <c:ptCount val="41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  <c:pt idx="39">
                  <c:v>2024</c:v>
                </c:pt>
                <c:pt idx="40">
                  <c:v>2025 prog</c:v>
                </c:pt>
              </c:strCache>
            </c:strRef>
          </c:cat>
          <c:val>
            <c:numRef>
              <c:f>A0!$B$2:$AP$2</c:f>
              <c:numCache>
                <c:formatCode>0.0</c:formatCode>
                <c:ptCount val="41"/>
                <c:pt idx="0">
                  <c:v>6.3570000000000002</c:v>
                </c:pt>
                <c:pt idx="1">
                  <c:v>6.9690000000000003</c:v>
                </c:pt>
                <c:pt idx="2">
                  <c:v>7.19</c:v>
                </c:pt>
                <c:pt idx="3">
                  <c:v>7.3609999999999998</c:v>
                </c:pt>
                <c:pt idx="4">
                  <c:v>8.2720000000000002</c:v>
                </c:pt>
                <c:pt idx="5">
                  <c:v>9.4429999999999996</c:v>
                </c:pt>
                <c:pt idx="6">
                  <c:v>18.773</c:v>
                </c:pt>
                <c:pt idx="7" formatCode="#,##0">
                  <c:v>166.88900000000001</c:v>
                </c:pt>
                <c:pt idx="8" formatCode="#,##0">
                  <c:v>1690</c:v>
                </c:pt>
                <c:pt idx="9" formatCode="#,##0">
                  <c:v>4338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28F-4317-9C70-94E703A2708F}"/>
            </c:ext>
          </c:extLst>
        </c:ser>
        <c:ser>
          <c:idx val="1"/>
          <c:order val="1"/>
          <c:tx>
            <c:strRef>
              <c:f>A0!$A$3</c:f>
              <c:strCache>
                <c:ptCount val="1"/>
                <c:pt idx="0">
                  <c:v>PIB, prețuri de piață după metodologia din 1989, ruble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28F-4317-9C70-94E703A2708F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28F-4317-9C70-94E703A2708F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28F-4317-9C70-94E703A270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A0!$B$1:$AP$1</c:f>
              <c:strCache>
                <c:ptCount val="41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  <c:pt idx="39">
                  <c:v>2024</c:v>
                </c:pt>
                <c:pt idx="40">
                  <c:v>2025 prog</c:v>
                </c:pt>
              </c:strCache>
            </c:strRef>
          </c:cat>
          <c:val>
            <c:numRef>
              <c:f>A0!$B$3:$AP$3</c:f>
              <c:numCache>
                <c:formatCode>0.0</c:formatCode>
                <c:ptCount val="41"/>
                <c:pt idx="0">
                  <c:v>8.56</c:v>
                </c:pt>
                <c:pt idx="1">
                  <c:v>9.3209999999999997</c:v>
                </c:pt>
                <c:pt idx="2">
                  <c:v>9.4329999999999998</c:v>
                </c:pt>
                <c:pt idx="3">
                  <c:v>9.593</c:v>
                </c:pt>
                <c:pt idx="4">
                  <c:v>11.218</c:v>
                </c:pt>
                <c:pt idx="5">
                  <c:v>12.680999999999999</c:v>
                </c:pt>
                <c:pt idx="6">
                  <c:v>25.895</c:v>
                </c:pt>
                <c:pt idx="7" formatCode="#,##0">
                  <c:v>191.94399999999999</c:v>
                </c:pt>
                <c:pt idx="8" formatCode="#,##0">
                  <c:v>2210.444</c:v>
                </c:pt>
                <c:pt idx="9" formatCode="#,##0">
                  <c:v>5780.2179999999998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28F-4317-9C70-94E703A27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8018047"/>
        <c:axId val="1228014207"/>
      </c:lineChart>
      <c:catAx>
        <c:axId val="1228029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28017567"/>
        <c:crosses val="autoZero"/>
        <c:auto val="1"/>
        <c:lblAlgn val="ctr"/>
        <c:lblOffset val="100"/>
        <c:noMultiLvlLbl val="0"/>
      </c:catAx>
      <c:valAx>
        <c:axId val="1228017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28029087"/>
        <c:crosses val="autoZero"/>
        <c:crossBetween val="between"/>
      </c:valAx>
      <c:valAx>
        <c:axId val="1228014207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28018047"/>
        <c:crosses val="max"/>
        <c:crossBetween val="between"/>
      </c:valAx>
      <c:catAx>
        <c:axId val="122801804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280142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Produsul Intern Brut al Republicii</a:t>
            </a:r>
            <a:r>
              <a:rPr lang="ro-RO" sz="2000" baseline="0" dirty="0"/>
              <a:t> Moldova</a:t>
            </a:r>
            <a:endParaRPr lang="ro-RO" sz="2000" dirty="0"/>
          </a:p>
          <a:p>
            <a:pPr>
              <a:defRPr/>
            </a:pPr>
            <a:r>
              <a:rPr lang="ro-RO" sz="1600" dirty="0"/>
              <a:t>Anul</a:t>
            </a:r>
            <a:r>
              <a:rPr lang="en-US" sz="1600" dirty="0"/>
              <a:t> 19</a:t>
            </a:r>
            <a:r>
              <a:rPr lang="ro-RO" sz="1600" dirty="0"/>
              <a:t>89 </a:t>
            </a:r>
            <a:r>
              <a:rPr lang="en-US" sz="1600" dirty="0"/>
              <a:t>=</a:t>
            </a:r>
            <a:r>
              <a:rPr lang="ro-RO" sz="1600" dirty="0"/>
              <a:t> </a:t>
            </a:r>
            <a:r>
              <a:rPr lang="en-US" sz="1600" dirty="0"/>
              <a:t>100%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A!$A$4</c:f>
              <c:strCache>
                <c:ptCount val="1"/>
                <c:pt idx="0">
                  <c:v>PIB 1989 = 100%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A!$B$1:$R$1</c:f>
              <c:strCache>
                <c:ptCount val="17"/>
                <c:pt idx="0">
                  <c:v>1960</c:v>
                </c:pt>
                <c:pt idx="1">
                  <c:v>1965</c:v>
                </c:pt>
                <c:pt idx="2">
                  <c:v>1970</c:v>
                </c:pt>
                <c:pt idx="3">
                  <c:v>1975</c:v>
                </c:pt>
                <c:pt idx="4">
                  <c:v>1980</c:v>
                </c:pt>
                <c:pt idx="5">
                  <c:v>1985</c:v>
                </c:pt>
                <c:pt idx="6">
                  <c:v>1989 max</c:v>
                </c:pt>
                <c:pt idx="7">
                  <c:v>1991</c:v>
                </c:pt>
                <c:pt idx="8">
                  <c:v>1995</c:v>
                </c:pt>
                <c:pt idx="9">
                  <c:v>1999 min</c:v>
                </c:pt>
                <c:pt idx="10">
                  <c:v>2005</c:v>
                </c:pt>
                <c:pt idx="11">
                  <c:v>2010</c:v>
                </c:pt>
                <c:pt idx="12">
                  <c:v>2015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2025 prog</c:v>
                </c:pt>
              </c:strCache>
            </c:strRef>
          </c:cat>
          <c:val>
            <c:numRef>
              <c:f>A!$B$4:$R$4</c:f>
              <c:numCache>
                <c:formatCode>0.0%</c:formatCode>
                <c:ptCount val="17"/>
                <c:pt idx="0">
                  <c:v>0.19772585032712428</c:v>
                </c:pt>
                <c:pt idx="1">
                  <c:v>0.32134490946651645</c:v>
                </c:pt>
                <c:pt idx="2">
                  <c:v>0.44239149118532423</c:v>
                </c:pt>
                <c:pt idx="3">
                  <c:v>0.55925925333810134</c:v>
                </c:pt>
                <c:pt idx="4">
                  <c:v>0.70363362781046712</c:v>
                </c:pt>
                <c:pt idx="5">
                  <c:v>0.82765281122933243</c:v>
                </c:pt>
                <c:pt idx="6">
                  <c:v>1</c:v>
                </c:pt>
                <c:pt idx="7">
                  <c:v>0.80769999999999997</c:v>
                </c:pt>
                <c:pt idx="8">
                  <c:v>0.3529272502922039</c:v>
                </c:pt>
                <c:pt idx="9">
                  <c:v>0.30475950615563618</c:v>
                </c:pt>
                <c:pt idx="10">
                  <c:v>0.43678041653859617</c:v>
                </c:pt>
                <c:pt idx="11">
                  <c:v>0.51167918552017977</c:v>
                </c:pt>
                <c:pt idx="12">
                  <c:v>0.62028605107925094</c:v>
                </c:pt>
                <c:pt idx="13">
                  <c:v>0.73052567167259419</c:v>
                </c:pt>
                <c:pt idx="14">
                  <c:v>0.66989204092376875</c:v>
                </c:pt>
                <c:pt idx="15">
                  <c:v>0.76300703461217267</c:v>
                </c:pt>
                <c:pt idx="16">
                  <c:v>0.75208050297087881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83-4326-AE97-311CA7A50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7796336"/>
        <c:axId val="1127800176"/>
      </c:barChart>
      <c:catAx>
        <c:axId val="112779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127800176"/>
        <c:crosses val="autoZero"/>
        <c:auto val="1"/>
        <c:lblAlgn val="ctr"/>
        <c:lblOffset val="100"/>
        <c:noMultiLvlLbl val="0"/>
      </c:catAx>
      <c:valAx>
        <c:axId val="112780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127796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Creșterea medie anuală a Produsului Intern Brut în Republica Moldova</a:t>
            </a:r>
          </a:p>
          <a:p>
            <a:pPr>
              <a:defRPr/>
            </a:pPr>
            <a:r>
              <a:rPr lang="ro-RO" sz="1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(În 65 de ani PIB-ul a crescut în medie cu 2,0% anual, față de 3,5% media globală)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'A1'!$A$5</c:f>
              <c:strCache>
                <c:ptCount val="1"/>
                <c:pt idx="0">
                  <c:v>Creșterea medie anuală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C5-41A7-B6BC-7525233137C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'A1'!$B$4:$H$4</c:f>
              <c:strCache>
                <c:ptCount val="7"/>
                <c:pt idx="0">
                  <c:v>1961/70</c:v>
                </c:pt>
                <c:pt idx="1">
                  <c:v>1971/80</c:v>
                </c:pt>
                <c:pt idx="2">
                  <c:v>1981/89</c:v>
                </c:pt>
                <c:pt idx="3">
                  <c:v>1990/99</c:v>
                </c:pt>
                <c:pt idx="4">
                  <c:v>2000/09</c:v>
                </c:pt>
                <c:pt idx="5">
                  <c:v>2010/19</c:v>
                </c:pt>
                <c:pt idx="6">
                  <c:v>2020/25</c:v>
                </c:pt>
              </c:strCache>
            </c:strRef>
          </c:cat>
          <c:val>
            <c:numRef>
              <c:f>'A1'!$B$5:$H$5</c:f>
              <c:numCache>
                <c:formatCode>0.0%</c:formatCode>
                <c:ptCount val="7"/>
                <c:pt idx="0">
                  <c:v>8.3862851196579546E-2</c:v>
                </c:pt>
                <c:pt idx="1">
                  <c:v>4.7499880668250949E-2</c:v>
                </c:pt>
                <c:pt idx="2">
                  <c:v>3.9827958359022642E-2</c:v>
                </c:pt>
                <c:pt idx="3">
                  <c:v>-0.11203524916330709</c:v>
                </c:pt>
                <c:pt idx="4">
                  <c:v>4.5984145773583451E-2</c:v>
                </c:pt>
                <c:pt idx="5">
                  <c:v>4.3380510587843979E-2</c:v>
                </c:pt>
                <c:pt idx="6">
                  <c:v>4.8582627520505905E-3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C5-41A7-B6BC-752523313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1124815"/>
        <c:axId val="1251122415"/>
      </c:barChart>
      <c:catAx>
        <c:axId val="1251124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51122415"/>
        <c:crosses val="autoZero"/>
        <c:auto val="1"/>
        <c:lblAlgn val="ctr"/>
        <c:lblOffset val="100"/>
        <c:noMultiLvlLbl val="0"/>
      </c:catAx>
      <c:valAx>
        <c:axId val="1251122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51124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Producția</a:t>
            </a:r>
            <a:r>
              <a:rPr lang="ro-RO" sz="2000" baseline="0" dirty="0"/>
              <a:t> Industrială în Republica Moldova</a:t>
            </a:r>
          </a:p>
          <a:p>
            <a:pPr>
              <a:defRPr/>
            </a:pPr>
            <a:r>
              <a:rPr lang="ro-RO" baseline="0" dirty="0"/>
              <a:t>(creșterea media anuală pentru 10 ani a fost de +0,6% anual)</a:t>
            </a:r>
            <a:endParaRPr lang="ro-R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'B2'!$A$3</c:f>
              <c:strCache>
                <c:ptCount val="1"/>
                <c:pt idx="0">
                  <c:v>Creșterea anuală a Producției Industriale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38-49CE-9B44-E2AE80FF303C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B38-49CE-9B44-E2AE80FF303C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B38-49CE-9B44-E2AE80FF303C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B38-49CE-9B44-E2AE80FF303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'B2'!$B$1:$L$1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 prog</c:v>
                </c:pt>
              </c:strCache>
            </c:strRef>
          </c:cat>
          <c:val>
            <c:numRef>
              <c:f>'B2'!$B$3:$L$3</c:f>
              <c:numCache>
                <c:formatCode>0.0%</c:formatCode>
                <c:ptCount val="11"/>
                <c:pt idx="0">
                  <c:v>6.0000000000000053E-3</c:v>
                </c:pt>
                <c:pt idx="1">
                  <c:v>9.000000000000119E-3</c:v>
                </c:pt>
                <c:pt idx="2">
                  <c:v>3.400000000000003E-2</c:v>
                </c:pt>
                <c:pt idx="3">
                  <c:v>3.6999999999999922E-2</c:v>
                </c:pt>
                <c:pt idx="4">
                  <c:v>2.0000000000000018E-2</c:v>
                </c:pt>
                <c:pt idx="5">
                  <c:v>-5.5000000000000049E-2</c:v>
                </c:pt>
                <c:pt idx="6">
                  <c:v>0.121</c:v>
                </c:pt>
                <c:pt idx="7">
                  <c:v>-5.0999999999999934E-2</c:v>
                </c:pt>
                <c:pt idx="8">
                  <c:v>-3.5999999999999921E-2</c:v>
                </c:pt>
                <c:pt idx="9">
                  <c:v>-3.400000000000003E-2</c:v>
                </c:pt>
                <c:pt idx="1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38-49CE-9B44-E2AE80FF3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57671456"/>
        <c:axId val="1715729888"/>
      </c:barChart>
      <c:lineChart>
        <c:grouping val="standard"/>
        <c:varyColors val="0"/>
        <c:ser>
          <c:idx val="0"/>
          <c:order val="0"/>
          <c:tx>
            <c:strRef>
              <c:f>'B2'!$A$2</c:f>
              <c:strCache>
                <c:ptCount val="1"/>
                <c:pt idx="0">
                  <c:v>Producția Industrială față de 2015 = 100%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'B2'!$B$1:$L$1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 prog</c:v>
                </c:pt>
              </c:strCache>
            </c:strRef>
          </c:cat>
          <c:val>
            <c:numRef>
              <c:f>'B2'!$B$2:$L$2</c:f>
              <c:numCache>
                <c:formatCode>0.0%</c:formatCode>
                <c:ptCount val="11"/>
                <c:pt idx="0">
                  <c:v>1</c:v>
                </c:pt>
                <c:pt idx="1">
                  <c:v>1.0090000000000001</c:v>
                </c:pt>
                <c:pt idx="2">
                  <c:v>1.0433060000000003</c:v>
                </c:pt>
                <c:pt idx="3">
                  <c:v>1.0819083220000001</c:v>
                </c:pt>
                <c:pt idx="4">
                  <c:v>1.1035464884400001</c:v>
                </c:pt>
                <c:pt idx="5">
                  <c:v>1.0428514315758</c:v>
                </c:pt>
                <c:pt idx="6">
                  <c:v>1.1690364547964718</c:v>
                </c:pt>
                <c:pt idx="7">
                  <c:v>1.1094155956018519</c:v>
                </c:pt>
                <c:pt idx="8">
                  <c:v>1.0694766341601853</c:v>
                </c:pt>
                <c:pt idx="9">
                  <c:v>1.0331144285987388</c:v>
                </c:pt>
                <c:pt idx="10">
                  <c:v>1.064107861456701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B38-49CE-9B44-E2AE80FF3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7671456"/>
        <c:axId val="1715729888"/>
      </c:lineChart>
      <c:catAx>
        <c:axId val="175767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715729888"/>
        <c:crosses val="autoZero"/>
        <c:auto val="1"/>
        <c:lblAlgn val="ctr"/>
        <c:lblOffset val="100"/>
        <c:noMultiLvlLbl val="0"/>
      </c:catAx>
      <c:valAx>
        <c:axId val="171572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7576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Producția Industrială a Republicii Moldova</a:t>
            </a:r>
          </a:p>
          <a:p>
            <a:pPr>
              <a:defRPr/>
            </a:pPr>
            <a:r>
              <a:rPr lang="ro-RO" sz="1600" dirty="0"/>
              <a:t>1989=100%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'B1'!$A$3</c:f>
              <c:strCache>
                <c:ptCount val="1"/>
                <c:pt idx="0">
                  <c:v>Producția Industriaslă 1989=100%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'B1'!$B$1:$Q$1</c:f>
              <c:strCache>
                <c:ptCount val="16"/>
                <c:pt idx="0">
                  <c:v>1960</c:v>
                </c:pt>
                <c:pt idx="1">
                  <c:v>1965</c:v>
                </c:pt>
                <c:pt idx="2">
                  <c:v>1970</c:v>
                </c:pt>
                <c:pt idx="3">
                  <c:v>1975</c:v>
                </c:pt>
                <c:pt idx="4">
                  <c:v>1980</c:v>
                </c:pt>
                <c:pt idx="5">
                  <c:v>1985</c:v>
                </c:pt>
                <c:pt idx="6">
                  <c:v>1990 max</c:v>
                </c:pt>
                <c:pt idx="7">
                  <c:v>1991</c:v>
                </c:pt>
                <c:pt idx="8">
                  <c:v>1995</c:v>
                </c:pt>
                <c:pt idx="9">
                  <c:v>1999 min</c:v>
                </c:pt>
                <c:pt idx="10">
                  <c:v>2005</c:v>
                </c:pt>
                <c:pt idx="11">
                  <c:v>2010</c:v>
                </c:pt>
                <c:pt idx="12">
                  <c:v>2015</c:v>
                </c:pt>
                <c:pt idx="13">
                  <c:v>2019 max.</c:v>
                </c:pt>
                <c:pt idx="14">
                  <c:v>2024</c:v>
                </c:pt>
                <c:pt idx="15">
                  <c:v>2025</c:v>
                </c:pt>
              </c:strCache>
            </c:strRef>
          </c:cat>
          <c:val>
            <c:numRef>
              <c:f>'B1'!$B$3:$Q$3</c:f>
              <c:numCache>
                <c:formatCode>0.0%</c:formatCode>
                <c:ptCount val="16"/>
                <c:pt idx="0">
                  <c:v>0.11764705882352941</c:v>
                </c:pt>
                <c:pt idx="1">
                  <c:v>0.20915032679738557</c:v>
                </c:pt>
                <c:pt idx="2">
                  <c:v>0.32679738562091493</c:v>
                </c:pt>
                <c:pt idx="3">
                  <c:v>0.50980392156862753</c:v>
                </c:pt>
                <c:pt idx="4">
                  <c:v>0.66666666666666685</c:v>
                </c:pt>
                <c:pt idx="5">
                  <c:v>0.82666666666666666</c:v>
                </c:pt>
                <c:pt idx="6">
                  <c:v>1</c:v>
                </c:pt>
                <c:pt idx="7">
                  <c:v>0.88235294117647078</c:v>
                </c:pt>
                <c:pt idx="8">
                  <c:v>0.45000000000000012</c:v>
                </c:pt>
                <c:pt idx="9">
                  <c:v>0.31590000000000013</c:v>
                </c:pt>
                <c:pt idx="10">
                  <c:v>0.57420000000000027</c:v>
                </c:pt>
                <c:pt idx="11">
                  <c:v>0.47205000000000036</c:v>
                </c:pt>
                <c:pt idx="12">
                  <c:v>0.61246094783709171</c:v>
                </c:pt>
                <c:pt idx="13">
                  <c:v>0.67587912829225683</c:v>
                </c:pt>
                <c:pt idx="14">
                  <c:v>0.63274224216375918</c:v>
                </c:pt>
                <c:pt idx="15">
                  <c:v>0.65172450942867188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9-468C-BE69-A265A1190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9502591"/>
        <c:axId val="1259503071"/>
      </c:barChart>
      <c:catAx>
        <c:axId val="1259502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59503071"/>
        <c:crosses val="autoZero"/>
        <c:auto val="1"/>
        <c:lblAlgn val="ctr"/>
        <c:lblOffset val="100"/>
        <c:noMultiLvlLbl val="0"/>
      </c:catAx>
      <c:valAx>
        <c:axId val="1259503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59502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Creșterea media anuală</a:t>
            </a:r>
            <a:r>
              <a:rPr lang="ro-RO" sz="2000" baseline="0" dirty="0"/>
              <a:t> a Producției Industriale</a:t>
            </a:r>
          </a:p>
          <a:p>
            <a:pPr>
              <a:defRPr/>
            </a:pPr>
            <a:r>
              <a:rPr lang="ro-RO" sz="1600" baseline="0" dirty="0"/>
              <a:t>(creșterea medie pentru ultimii 65 ani +2,7%)</a:t>
            </a:r>
            <a:endParaRPr lang="ro-RO" sz="1600" dirty="0"/>
          </a:p>
        </c:rich>
      </c:tx>
      <c:layout>
        <c:manualLayout>
          <c:xMode val="edge"/>
          <c:yMode val="edge"/>
          <c:x val="0.2606061087122174"/>
          <c:y val="1.2832836083757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43-4C97-8D81-8D357C7D3C29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543-4C97-8D81-8D357C7D3C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'B1'!$B$7:$H$7</c:f>
              <c:strCache>
                <c:ptCount val="7"/>
                <c:pt idx="0">
                  <c:v>1961/70</c:v>
                </c:pt>
                <c:pt idx="1">
                  <c:v>1971/80</c:v>
                </c:pt>
                <c:pt idx="2">
                  <c:v>1981/90</c:v>
                </c:pt>
                <c:pt idx="3">
                  <c:v>1991/99</c:v>
                </c:pt>
                <c:pt idx="4">
                  <c:v>2000/09</c:v>
                </c:pt>
                <c:pt idx="5">
                  <c:v>2010/19</c:v>
                </c:pt>
                <c:pt idx="6">
                  <c:v>2020/25</c:v>
                </c:pt>
              </c:strCache>
            </c:strRef>
          </c:cat>
          <c:val>
            <c:numRef>
              <c:f>'B1'!$B$8:$H$8</c:f>
              <c:numCache>
                <c:formatCode>0.0%</c:formatCode>
                <c:ptCount val="7"/>
                <c:pt idx="0">
                  <c:v>0.10756634324828984</c:v>
                </c:pt>
                <c:pt idx="1">
                  <c:v>7.3897958414493869E-2</c:v>
                </c:pt>
                <c:pt idx="2">
                  <c:v>4.1379743992410623E-2</c:v>
                </c:pt>
                <c:pt idx="3">
                  <c:v>-0.12017883963335341</c:v>
                </c:pt>
                <c:pt idx="4">
                  <c:v>3.1794983622632111E-2</c:v>
                </c:pt>
                <c:pt idx="5">
                  <c:v>4.5775658220647442E-2</c:v>
                </c:pt>
                <c:pt idx="6">
                  <c:v>-6.0470284595464108E-3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43-4C97-8D81-8D357C7D3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7797296"/>
        <c:axId val="1127804016"/>
      </c:barChart>
      <c:catAx>
        <c:axId val="112779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127804016"/>
        <c:crosses val="autoZero"/>
        <c:auto val="1"/>
        <c:lblAlgn val="ctr"/>
        <c:lblOffset val="100"/>
        <c:noMultiLvlLbl val="0"/>
      </c:catAx>
      <c:valAx>
        <c:axId val="112780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127797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Producția Globală</a:t>
            </a:r>
            <a:r>
              <a:rPr lang="ro-RO" sz="2000" baseline="0" dirty="0"/>
              <a:t> Agricolă</a:t>
            </a:r>
          </a:p>
          <a:p>
            <a:pPr>
              <a:defRPr/>
            </a:pPr>
            <a:r>
              <a:rPr lang="ro-RO" sz="1600" baseline="0" dirty="0"/>
              <a:t>(Creșterea medie pentru ultimii 9 ani a fost de +1,4% anual) </a:t>
            </a:r>
            <a:endParaRPr lang="ro-RO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'C2'!$A$3</c:f>
              <c:strCache>
                <c:ptCount val="1"/>
                <c:pt idx="0">
                  <c:v>Creșterea anuală a Producției Globale Agricole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7B-4A34-BDA6-45CC2EA4C7A4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7B-4A34-BDA6-45CC2EA4C7A4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7B-4A34-BDA6-45CC2EA4C7A4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B7B-4A34-BDA6-45CC2EA4C7A4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B7B-4A34-BDA6-45CC2EA4C7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'C2'!$B$1:$K$1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'C2'!$B$3:$K$3</c:f>
              <c:numCache>
                <c:formatCode>0.0%</c:formatCode>
                <c:ptCount val="10"/>
                <c:pt idx="0">
                  <c:v>-0.13</c:v>
                </c:pt>
                <c:pt idx="1">
                  <c:v>0.18999999999999995</c:v>
                </c:pt>
                <c:pt idx="2">
                  <c:v>9.000000000000008E-2</c:v>
                </c:pt>
                <c:pt idx="3">
                  <c:v>3.0000000000000027E-2</c:v>
                </c:pt>
                <c:pt idx="4">
                  <c:v>-2.0000000000000018E-2</c:v>
                </c:pt>
                <c:pt idx="5">
                  <c:v>-0.27099999999999991</c:v>
                </c:pt>
                <c:pt idx="6">
                  <c:v>0.58000000000000007</c:v>
                </c:pt>
                <c:pt idx="7">
                  <c:v>-0.29200000000000004</c:v>
                </c:pt>
                <c:pt idx="8">
                  <c:v>0.24500000000000011</c:v>
                </c:pt>
                <c:pt idx="9">
                  <c:v>-0.14599999999999991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B7B-4A34-BDA6-45CC2EA4C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17911184"/>
        <c:axId val="1717909744"/>
      </c:barChart>
      <c:lineChart>
        <c:grouping val="standard"/>
        <c:varyColors val="0"/>
        <c:ser>
          <c:idx val="0"/>
          <c:order val="0"/>
          <c:tx>
            <c:strRef>
              <c:f>'C2'!$A$2</c:f>
              <c:strCache>
                <c:ptCount val="1"/>
                <c:pt idx="0">
                  <c:v>Producția Globală Agricolă față de 2015 = 100%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'C2'!$B$1:$K$1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'C2'!$B$2:$K$2</c:f>
              <c:numCache>
                <c:formatCode>0%</c:formatCode>
                <c:ptCount val="10"/>
                <c:pt idx="0">
                  <c:v>1</c:v>
                </c:pt>
                <c:pt idx="1">
                  <c:v>1.19</c:v>
                </c:pt>
                <c:pt idx="2">
                  <c:v>1.2971000000000001</c:v>
                </c:pt>
                <c:pt idx="3">
                  <c:v>1.3360130000000001</c:v>
                </c:pt>
                <c:pt idx="4">
                  <c:v>1.3092927400000001</c:v>
                </c:pt>
                <c:pt idx="5">
                  <c:v>0.95447440746000023</c:v>
                </c:pt>
                <c:pt idx="6">
                  <c:v>1.5080695637868005</c:v>
                </c:pt>
                <c:pt idx="7">
                  <c:v>1.0677132511610545</c:v>
                </c:pt>
                <c:pt idx="8">
                  <c:v>1.3293029976955131</c:v>
                </c:pt>
                <c:pt idx="9">
                  <c:v>1.1352247600319683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B7B-4A34-BDA6-45CC2EA4C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7911184"/>
        <c:axId val="1717909744"/>
      </c:lineChart>
      <c:catAx>
        <c:axId val="171791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717909744"/>
        <c:crosses val="autoZero"/>
        <c:auto val="1"/>
        <c:lblAlgn val="ctr"/>
        <c:lblOffset val="100"/>
        <c:noMultiLvlLbl val="0"/>
      </c:catAx>
      <c:valAx>
        <c:axId val="171790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71791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Producția Globală Agricolă </a:t>
            </a:r>
          </a:p>
          <a:p>
            <a:pPr>
              <a:defRPr/>
            </a:pPr>
            <a:r>
              <a:rPr lang="ro-RO" sz="1800" dirty="0"/>
              <a:t>Anul 1987 = 100%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'C'!$A$3</c:f>
              <c:strCache>
                <c:ptCount val="1"/>
                <c:pt idx="0">
                  <c:v>1987 = 100%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'C'!$B$1:$N$1</c:f>
              <c:strCache>
                <c:ptCount val="13"/>
                <c:pt idx="0">
                  <c:v>1980</c:v>
                </c:pt>
                <c:pt idx="1">
                  <c:v>1985</c:v>
                </c:pt>
                <c:pt idx="2">
                  <c:v>1987 max</c:v>
                </c:pt>
                <c:pt idx="3">
                  <c:v>1991</c:v>
                </c:pt>
                <c:pt idx="4">
                  <c:v>1995</c:v>
                </c:pt>
                <c:pt idx="5">
                  <c:v>2000 min</c:v>
                </c:pt>
                <c:pt idx="6">
                  <c:v>2005</c:v>
                </c:pt>
                <c:pt idx="7">
                  <c:v>2010</c:v>
                </c:pt>
                <c:pt idx="8">
                  <c:v>2015</c:v>
                </c:pt>
                <c:pt idx="9">
                  <c:v>2019</c:v>
                </c:pt>
                <c:pt idx="10">
                  <c:v>2020</c:v>
                </c:pt>
                <c:pt idx="11">
                  <c:v>2021 max</c:v>
                </c:pt>
                <c:pt idx="12">
                  <c:v>2024</c:v>
                </c:pt>
              </c:strCache>
            </c:strRef>
          </c:cat>
          <c:val>
            <c:numRef>
              <c:f>'C'!$B$3:$N$3</c:f>
              <c:numCache>
                <c:formatCode>0.0%</c:formatCode>
                <c:ptCount val="13"/>
                <c:pt idx="0">
                  <c:v>0.84474983089387101</c:v>
                </c:pt>
                <c:pt idx="1">
                  <c:v>0.95110375590873197</c:v>
                </c:pt>
                <c:pt idx="2">
                  <c:v>1</c:v>
                </c:pt>
                <c:pt idx="3">
                  <c:v>0.74416319999999991</c:v>
                </c:pt>
                <c:pt idx="4">
                  <c:v>0.52601919955199994</c:v>
                </c:pt>
                <c:pt idx="5">
                  <c:v>0.40350552043896515</c:v>
                </c:pt>
                <c:pt idx="6">
                  <c:v>0.46301788418720385</c:v>
                </c:pt>
                <c:pt idx="7">
                  <c:v>0.45285991632903133</c:v>
                </c:pt>
                <c:pt idx="8">
                  <c:v>0.48888682604323419</c:v>
                </c:pt>
                <c:pt idx="9">
                  <c:v>0.64009597202004942</c:v>
                </c:pt>
                <c:pt idx="10">
                  <c:v>0.4666299636026161</c:v>
                </c:pt>
                <c:pt idx="11">
                  <c:v>0.73727534249213345</c:v>
                </c:pt>
                <c:pt idx="12">
                  <c:v>0.55499642977772112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41-4CDF-891B-C107D2BCD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6459855"/>
        <c:axId val="1226460335"/>
      </c:barChart>
      <c:catAx>
        <c:axId val="1226459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26460335"/>
        <c:crosses val="autoZero"/>
        <c:auto val="1"/>
        <c:lblAlgn val="ctr"/>
        <c:lblOffset val="100"/>
        <c:noMultiLvlLbl val="0"/>
      </c:catAx>
      <c:valAx>
        <c:axId val="1226460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26459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Creșterea medie anuală a Producției Globale Agricole în valori reale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43-44E8-A63A-4175C5DD75A7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D43-44E8-A63A-4175C5DD75A7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43-44E8-A63A-4175C5DD75A7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D43-44E8-A63A-4175C5DD75A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'C'!$B$8:$I$8</c:f>
              <c:strCache>
                <c:ptCount val="8"/>
                <c:pt idx="0">
                  <c:v>1981/87</c:v>
                </c:pt>
                <c:pt idx="1">
                  <c:v>1988/91</c:v>
                </c:pt>
                <c:pt idx="2">
                  <c:v>1992/00</c:v>
                </c:pt>
                <c:pt idx="3">
                  <c:v>2001/05</c:v>
                </c:pt>
                <c:pt idx="4">
                  <c:v>2006/10</c:v>
                </c:pt>
                <c:pt idx="5">
                  <c:v>2011/15</c:v>
                </c:pt>
                <c:pt idx="6">
                  <c:v>2016/19</c:v>
                </c:pt>
                <c:pt idx="7">
                  <c:v>2020/24</c:v>
                </c:pt>
              </c:strCache>
            </c:strRef>
          </c:cat>
          <c:val>
            <c:numRef>
              <c:f>'C'!$B$9:$I$9</c:f>
              <c:numCache>
                <c:formatCode>0.0%</c:formatCode>
                <c:ptCount val="8"/>
                <c:pt idx="0">
                  <c:v>2.4394911110996453E-2</c:v>
                </c:pt>
                <c:pt idx="1">
                  <c:v>-7.1211033839589044E-2</c:v>
                </c:pt>
                <c:pt idx="2">
                  <c:v>-6.5746813274712546E-2</c:v>
                </c:pt>
                <c:pt idx="3">
                  <c:v>2.7897138517267051E-2</c:v>
                </c:pt>
                <c:pt idx="4">
                  <c:v>-4.4267405544385907E-3</c:v>
                </c:pt>
                <c:pt idx="5">
                  <c:v>1.5427429018379346E-2</c:v>
                </c:pt>
                <c:pt idx="6">
                  <c:v>6.9693088949686066E-2</c:v>
                </c:pt>
                <c:pt idx="7">
                  <c:v>-2.8128114354302181E-2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3-44E8-A63A-4175C5DD7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8006047"/>
        <c:axId val="1228028127"/>
      </c:barChart>
      <c:catAx>
        <c:axId val="1228006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28028127"/>
        <c:crosses val="autoZero"/>
        <c:auto val="1"/>
        <c:lblAlgn val="ctr"/>
        <c:lblOffset val="100"/>
        <c:noMultiLvlLbl val="0"/>
      </c:catAx>
      <c:valAx>
        <c:axId val="1228028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28006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Populația Moldovei care se află în țară, mii persoane</a:t>
            </a:r>
          </a:p>
        </c:rich>
      </c:tx>
      <c:layout>
        <c:manualLayout>
          <c:xMode val="edge"/>
          <c:yMode val="edge"/>
          <c:x val="0.21404553917939745"/>
          <c:y val="1.3937282229965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'A1'!$A$3</c:f>
              <c:strCache>
                <c:ptCount val="1"/>
                <c:pt idx="0">
                  <c:v>Dreapta Nistrului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9.2915214866434379E-3"/>
                </c:manualLayout>
              </c:layout>
              <c:tx>
                <c:rich>
                  <a:bodyPr/>
                  <a:lstStyle/>
                  <a:p>
                    <a:fld id="{40210233-0AA5-4FB9-A075-8DD8CD57B820}" type="VALUE">
                      <a:rPr lang="en-US" sz="1600" b="0"/>
                      <a:pPr/>
                      <a:t>[VALOARE]</a:t>
                    </a:fld>
                    <a:endParaRPr lang="ro-RO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EA5-4809-9396-7F43A1B7C444}"/>
                </c:ext>
              </c:extLst>
            </c:dLbl>
            <c:dLbl>
              <c:idx val="13"/>
              <c:layout>
                <c:manualLayout>
                  <c:x val="0"/>
                  <c:y val="2.7874564459930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5-4809-9396-7F43A1B7C4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'A1'!$B$1:$P$1</c:f>
              <c:numCache>
                <c:formatCode>General</c:formatCode>
                <c:ptCount val="15"/>
                <c:pt idx="0">
                  <c:v>1950</c:v>
                </c:pt>
                <c:pt idx="1">
                  <c:v>1960</c:v>
                </c:pt>
                <c:pt idx="2">
                  <c:v>1965</c:v>
                </c:pt>
                <c:pt idx="3">
                  <c:v>1970</c:v>
                </c:pt>
                <c:pt idx="4">
                  <c:v>1975</c:v>
                </c:pt>
                <c:pt idx="5">
                  <c:v>1980</c:v>
                </c:pt>
                <c:pt idx="6">
                  <c:v>1985</c:v>
                </c:pt>
                <c:pt idx="7">
                  <c:v>1991</c:v>
                </c:pt>
                <c:pt idx="8">
                  <c:v>1995</c:v>
                </c:pt>
                <c:pt idx="9">
                  <c:v>2000</c:v>
                </c:pt>
                <c:pt idx="10">
                  <c:v>2005</c:v>
                </c:pt>
                <c:pt idx="11">
                  <c:v>2010</c:v>
                </c:pt>
                <c:pt idx="12">
                  <c:v>2015</c:v>
                </c:pt>
                <c:pt idx="13">
                  <c:v>2020</c:v>
                </c:pt>
                <c:pt idx="14">
                  <c:v>2025</c:v>
                </c:pt>
              </c:numCache>
            </c:numRef>
          </c:cat>
          <c:val>
            <c:numRef>
              <c:f>'A1'!$B$3:$P$3</c:f>
              <c:numCache>
                <c:formatCode>General</c:formatCode>
                <c:ptCount val="15"/>
                <c:pt idx="7" formatCode="#,##0">
                  <c:v>3633</c:v>
                </c:pt>
                <c:pt idx="8" formatCode="#,##0">
                  <c:v>3618.1381500000002</c:v>
                </c:pt>
                <c:pt idx="9" formatCode="#,##0">
                  <c:v>3425.4258</c:v>
                </c:pt>
                <c:pt idx="10" formatCode="#,##0">
                  <c:v>3132.37932</c:v>
                </c:pt>
                <c:pt idx="11" formatCode="#,##0">
                  <c:v>2957.8668500000003</c:v>
                </c:pt>
                <c:pt idx="12" formatCode="#,##0">
                  <c:v>2846.2</c:v>
                </c:pt>
                <c:pt idx="13" formatCode="#,##0">
                  <c:v>2643.7</c:v>
                </c:pt>
                <c:pt idx="14" formatCode="#,##0">
                  <c:v>2381.3000000000002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A5-4809-9396-7F43A1B7C444}"/>
            </c:ext>
          </c:extLst>
        </c:ser>
        <c:ser>
          <c:idx val="2"/>
          <c:order val="2"/>
          <c:tx>
            <c:strRef>
              <c:f>'A1'!$A$4</c:f>
              <c:strCache>
                <c:ptCount val="1"/>
                <c:pt idx="0">
                  <c:v>Stânga Nistrului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'A1'!$B$1:$P$1</c:f>
              <c:numCache>
                <c:formatCode>General</c:formatCode>
                <c:ptCount val="15"/>
                <c:pt idx="0">
                  <c:v>1950</c:v>
                </c:pt>
                <c:pt idx="1">
                  <c:v>1960</c:v>
                </c:pt>
                <c:pt idx="2">
                  <c:v>1965</c:v>
                </c:pt>
                <c:pt idx="3">
                  <c:v>1970</c:v>
                </c:pt>
                <c:pt idx="4">
                  <c:v>1975</c:v>
                </c:pt>
                <c:pt idx="5">
                  <c:v>1980</c:v>
                </c:pt>
                <c:pt idx="6">
                  <c:v>1985</c:v>
                </c:pt>
                <c:pt idx="7">
                  <c:v>1991</c:v>
                </c:pt>
                <c:pt idx="8">
                  <c:v>1995</c:v>
                </c:pt>
                <c:pt idx="9">
                  <c:v>2000</c:v>
                </c:pt>
                <c:pt idx="10">
                  <c:v>2005</c:v>
                </c:pt>
                <c:pt idx="11">
                  <c:v>2010</c:v>
                </c:pt>
                <c:pt idx="12">
                  <c:v>2015</c:v>
                </c:pt>
                <c:pt idx="13">
                  <c:v>2020</c:v>
                </c:pt>
                <c:pt idx="14">
                  <c:v>2025</c:v>
                </c:pt>
              </c:numCache>
            </c:numRef>
          </c:cat>
          <c:val>
            <c:numRef>
              <c:f>'A1'!$B$4:$P$4</c:f>
              <c:numCache>
                <c:formatCode>General</c:formatCode>
                <c:ptCount val="15"/>
                <c:pt idx="7" formatCode="#,##0">
                  <c:v>731</c:v>
                </c:pt>
                <c:pt idx="8" formatCode="#,##0">
                  <c:v>684.09</c:v>
                </c:pt>
                <c:pt idx="9" formatCode="#,##0">
                  <c:v>586.79999999999995</c:v>
                </c:pt>
                <c:pt idx="10" formatCode="#,##0">
                  <c:v>421.6</c:v>
                </c:pt>
                <c:pt idx="11" formatCode="#,##0">
                  <c:v>388.5</c:v>
                </c:pt>
                <c:pt idx="12" formatCode="#,##0">
                  <c:v>360.72</c:v>
                </c:pt>
                <c:pt idx="13" formatCode="#,##0">
                  <c:v>312.08600000000001</c:v>
                </c:pt>
                <c:pt idx="14" formatCode="#,##0">
                  <c:v>289.07466638728062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A5-4809-9396-7F43A1B7C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68398336"/>
        <c:axId val="403269024"/>
      </c:barChart>
      <c:lineChart>
        <c:grouping val="standard"/>
        <c:varyColors val="0"/>
        <c:ser>
          <c:idx val="0"/>
          <c:order val="0"/>
          <c:tx>
            <c:strRef>
              <c:f>'A1'!$A$2</c:f>
              <c:strCache>
                <c:ptCount val="1"/>
                <c:pt idx="0">
                  <c:v>Populația 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'A1'!$B$1:$P$1</c:f>
              <c:numCache>
                <c:formatCode>General</c:formatCode>
                <c:ptCount val="15"/>
                <c:pt idx="0">
                  <c:v>1950</c:v>
                </c:pt>
                <c:pt idx="1">
                  <c:v>1960</c:v>
                </c:pt>
                <c:pt idx="2">
                  <c:v>1965</c:v>
                </c:pt>
                <c:pt idx="3">
                  <c:v>1970</c:v>
                </c:pt>
                <c:pt idx="4">
                  <c:v>1975</c:v>
                </c:pt>
                <c:pt idx="5">
                  <c:v>1980</c:v>
                </c:pt>
                <c:pt idx="6">
                  <c:v>1985</c:v>
                </c:pt>
                <c:pt idx="7">
                  <c:v>1991</c:v>
                </c:pt>
                <c:pt idx="8">
                  <c:v>1995</c:v>
                </c:pt>
                <c:pt idx="9">
                  <c:v>2000</c:v>
                </c:pt>
                <c:pt idx="10">
                  <c:v>2005</c:v>
                </c:pt>
                <c:pt idx="11">
                  <c:v>2010</c:v>
                </c:pt>
                <c:pt idx="12">
                  <c:v>2015</c:v>
                </c:pt>
                <c:pt idx="13">
                  <c:v>2020</c:v>
                </c:pt>
                <c:pt idx="14">
                  <c:v>2025</c:v>
                </c:pt>
              </c:numCache>
            </c:numRef>
          </c:cat>
          <c:val>
            <c:numRef>
              <c:f>'A1'!$B$2:$P$2</c:f>
              <c:numCache>
                <c:formatCode>#,##0</c:formatCode>
                <c:ptCount val="15"/>
                <c:pt idx="0">
                  <c:v>2650</c:v>
                </c:pt>
                <c:pt idx="1">
                  <c:v>2963</c:v>
                </c:pt>
                <c:pt idx="2">
                  <c:v>3302.5</c:v>
                </c:pt>
                <c:pt idx="3">
                  <c:v>3569</c:v>
                </c:pt>
                <c:pt idx="4">
                  <c:v>3770</c:v>
                </c:pt>
                <c:pt idx="5">
                  <c:v>3971</c:v>
                </c:pt>
                <c:pt idx="6">
                  <c:v>4147</c:v>
                </c:pt>
                <c:pt idx="7">
                  <c:v>4364</c:v>
                </c:pt>
                <c:pt idx="8">
                  <c:v>4302.2281499999999</c:v>
                </c:pt>
                <c:pt idx="9">
                  <c:v>4012.2258000000002</c:v>
                </c:pt>
                <c:pt idx="10">
                  <c:v>3553.9793199999999</c:v>
                </c:pt>
                <c:pt idx="11">
                  <c:v>3346.3668500000003</c:v>
                </c:pt>
                <c:pt idx="12">
                  <c:v>3206.92</c:v>
                </c:pt>
                <c:pt idx="13">
                  <c:v>2955.7860000000001</c:v>
                </c:pt>
                <c:pt idx="14">
                  <c:v>2670.3746663872807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EA5-4809-9396-7F43A1B7C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8398336"/>
        <c:axId val="403269024"/>
      </c:lineChart>
      <c:catAx>
        <c:axId val="46839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03269024"/>
        <c:crosses val="autoZero"/>
        <c:auto val="1"/>
        <c:lblAlgn val="ctr"/>
        <c:lblOffset val="100"/>
        <c:noMultiLvlLbl val="0"/>
      </c:catAx>
      <c:valAx>
        <c:axId val="40326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6839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Reducerea populației Moldovei cauzată de Sporul Natural Negativ și Migrație, mii persoane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A0!$K$12</c:f>
              <c:strCache>
                <c:ptCount val="1"/>
                <c:pt idx="0">
                  <c:v>Emigrația NETĂ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A0!$L$10:$P$10</c:f>
              <c:strCache>
                <c:ptCount val="5"/>
                <c:pt idx="0">
                  <c:v>2000-2004</c:v>
                </c:pt>
                <c:pt idx="1">
                  <c:v>2005-2009</c:v>
                </c:pt>
                <c:pt idx="2">
                  <c:v>2010-2014</c:v>
                </c:pt>
                <c:pt idx="3">
                  <c:v>2015-2019</c:v>
                </c:pt>
                <c:pt idx="4">
                  <c:v>2020-2024</c:v>
                </c:pt>
              </c:strCache>
            </c:strRef>
          </c:cat>
          <c:val>
            <c:numRef>
              <c:f>A0!$L$12:$P$12</c:f>
              <c:numCache>
                <c:formatCode>0.0</c:formatCode>
                <c:ptCount val="5"/>
                <c:pt idx="0">
                  <c:v>263.37</c:v>
                </c:pt>
                <c:pt idx="1">
                  <c:v>110.113</c:v>
                </c:pt>
                <c:pt idx="2">
                  <c:v>105.449</c:v>
                </c:pt>
                <c:pt idx="3">
                  <c:v>197.345</c:v>
                </c:pt>
                <c:pt idx="4">
                  <c:v>207.63499999999999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A5-4D4F-8543-4414E31F86C6}"/>
            </c:ext>
          </c:extLst>
        </c:ser>
        <c:ser>
          <c:idx val="2"/>
          <c:order val="2"/>
          <c:tx>
            <c:strRef>
              <c:f>A0!$K$13</c:f>
              <c:strCache>
                <c:ptCount val="1"/>
                <c:pt idx="0">
                  <c:v>Spor Natural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A0!$L$10:$P$10</c:f>
              <c:strCache>
                <c:ptCount val="5"/>
                <c:pt idx="0">
                  <c:v>2000-2004</c:v>
                </c:pt>
                <c:pt idx="1">
                  <c:v>2005-2009</c:v>
                </c:pt>
                <c:pt idx="2">
                  <c:v>2010-2014</c:v>
                </c:pt>
                <c:pt idx="3">
                  <c:v>2015-2019</c:v>
                </c:pt>
                <c:pt idx="4">
                  <c:v>2020-2024</c:v>
                </c:pt>
              </c:strCache>
            </c:strRef>
          </c:cat>
          <c:val>
            <c:numRef>
              <c:f>A0!$L$13:$P$13</c:f>
              <c:numCache>
                <c:formatCode>0.0</c:formatCode>
                <c:ptCount val="5"/>
                <c:pt idx="0">
                  <c:v>24.63</c:v>
                </c:pt>
                <c:pt idx="1">
                  <c:v>21.887</c:v>
                </c:pt>
                <c:pt idx="2">
                  <c:v>2.351</c:v>
                </c:pt>
                <c:pt idx="3">
                  <c:v>5.1550000000000002</c:v>
                </c:pt>
                <c:pt idx="4">
                  <c:v>54.765000000000001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A5-4D4F-8543-4414E31F8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24141024"/>
        <c:axId val="724137184"/>
      </c:barChart>
      <c:lineChart>
        <c:grouping val="standard"/>
        <c:varyColors val="0"/>
        <c:ser>
          <c:idx val="0"/>
          <c:order val="0"/>
          <c:tx>
            <c:strRef>
              <c:f>A0!$K$11</c:f>
              <c:strCache>
                <c:ptCount val="1"/>
                <c:pt idx="0">
                  <c:v>Reducerea populației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A0!$L$10:$P$10</c:f>
              <c:strCache>
                <c:ptCount val="5"/>
                <c:pt idx="0">
                  <c:v>2000-2004</c:v>
                </c:pt>
                <c:pt idx="1">
                  <c:v>2005-2009</c:v>
                </c:pt>
                <c:pt idx="2">
                  <c:v>2010-2014</c:v>
                </c:pt>
                <c:pt idx="3">
                  <c:v>2015-2019</c:v>
                </c:pt>
                <c:pt idx="4">
                  <c:v>2020-2024</c:v>
                </c:pt>
              </c:strCache>
            </c:strRef>
          </c:cat>
          <c:val>
            <c:numRef>
              <c:f>A0!$L$11:$P$11</c:f>
              <c:numCache>
                <c:formatCode>0.0</c:formatCode>
                <c:ptCount val="5"/>
                <c:pt idx="0">
                  <c:v>288</c:v>
                </c:pt>
                <c:pt idx="1">
                  <c:v>132</c:v>
                </c:pt>
                <c:pt idx="2">
                  <c:v>107.8</c:v>
                </c:pt>
                <c:pt idx="3">
                  <c:v>202.5</c:v>
                </c:pt>
                <c:pt idx="4">
                  <c:v>262.39999999999998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A5-4D4F-8543-4414E31F8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4141024"/>
        <c:axId val="724137184"/>
      </c:lineChart>
      <c:catAx>
        <c:axId val="72414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24137184"/>
        <c:crosses val="autoZero"/>
        <c:auto val="1"/>
        <c:lblAlgn val="ctr"/>
        <c:lblOffset val="100"/>
        <c:noMultiLvlLbl val="0"/>
      </c:catAx>
      <c:valAx>
        <c:axId val="72413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2414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Reducerea</a:t>
            </a:r>
            <a:r>
              <a:rPr lang="ro-RO" sz="2000" baseline="0" dirty="0"/>
              <a:t> anuală a populației Republici Moldova (doar dreapta Nistrului), mii  persoane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D!$A$3</c:f>
              <c:strCache>
                <c:ptCount val="1"/>
                <c:pt idx="0">
                  <c:v>Emigrație NETĂ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D!$B$3:$K$3</c:f>
              <c:numCache>
                <c:formatCode>0.0</c:formatCode>
                <c:ptCount val="10"/>
                <c:pt idx="0">
                  <c:v>-21.446999999999818</c:v>
                </c:pt>
                <c:pt idx="1">
                  <c:v>-46.128000000000092</c:v>
                </c:pt>
                <c:pt idx="2">
                  <c:v>-50.683999999999912</c:v>
                </c:pt>
                <c:pt idx="3">
                  <c:v>-41.973999999999819</c:v>
                </c:pt>
                <c:pt idx="4">
                  <c:v>-37.112000000000364</c:v>
                </c:pt>
                <c:pt idx="5">
                  <c:v>-7.2169999999999099</c:v>
                </c:pt>
                <c:pt idx="6">
                  <c:v>-45.392999999999908</c:v>
                </c:pt>
                <c:pt idx="7">
                  <c:v>-63.499999999999815</c:v>
                </c:pt>
                <c:pt idx="8">
                  <c:v>-59.3</c:v>
                </c:pt>
                <c:pt idx="9">
                  <c:v>-32.1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ED-4AC3-8C5C-6D3ADFD6C7C1}"/>
            </c:ext>
          </c:extLst>
        </c:ser>
        <c:ser>
          <c:idx val="2"/>
          <c:order val="2"/>
          <c:tx>
            <c:strRef>
              <c:f>D!$A$4</c:f>
              <c:strCache>
                <c:ptCount val="1"/>
                <c:pt idx="0">
                  <c:v>Spor Natural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D!$B$4:$K$4</c:f>
              <c:numCache>
                <c:formatCode>0.0</c:formatCode>
                <c:ptCount val="10"/>
                <c:pt idx="0">
                  <c:v>0.747</c:v>
                </c:pt>
                <c:pt idx="1">
                  <c:v>1.228</c:v>
                </c:pt>
                <c:pt idx="2">
                  <c:v>-0.41599999999999998</c:v>
                </c:pt>
                <c:pt idx="3">
                  <c:v>-2.726</c:v>
                </c:pt>
                <c:pt idx="4">
                  <c:v>-3.988</c:v>
                </c:pt>
                <c:pt idx="5">
                  <c:v>-9.8829999999999991</c:v>
                </c:pt>
                <c:pt idx="6">
                  <c:v>-16.207000000000001</c:v>
                </c:pt>
                <c:pt idx="7">
                  <c:v>-9.1999999999999993</c:v>
                </c:pt>
                <c:pt idx="8">
                  <c:v>-9.6999999999999993</c:v>
                </c:pt>
                <c:pt idx="9">
                  <c:v>-9.9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ED-4AC3-8C5C-6D3ADFD6C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09322368"/>
        <c:axId val="409325728"/>
      </c:barChart>
      <c:lineChart>
        <c:grouping val="standard"/>
        <c:varyColors val="0"/>
        <c:ser>
          <c:idx val="0"/>
          <c:order val="0"/>
          <c:tx>
            <c:strRef>
              <c:f>D!$A$2</c:f>
              <c:strCache>
                <c:ptCount val="1"/>
                <c:pt idx="0">
                  <c:v>Reduce Numărului Populației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D!$B$2:$K$2</c:f>
              <c:numCache>
                <c:formatCode>0.0</c:formatCode>
                <c:ptCount val="10"/>
                <c:pt idx="0">
                  <c:v>-20.699999999999818</c:v>
                </c:pt>
                <c:pt idx="1">
                  <c:v>-44.900000000000091</c:v>
                </c:pt>
                <c:pt idx="2">
                  <c:v>-51.099999999999909</c:v>
                </c:pt>
                <c:pt idx="3">
                  <c:v>-44.699999999999818</c:v>
                </c:pt>
                <c:pt idx="4">
                  <c:v>-41.100000000000364</c:v>
                </c:pt>
                <c:pt idx="5">
                  <c:v>-17.099999999999909</c:v>
                </c:pt>
                <c:pt idx="6">
                  <c:v>-61.599999999999909</c:v>
                </c:pt>
                <c:pt idx="7">
                  <c:v>-72.699999999999818</c:v>
                </c:pt>
                <c:pt idx="8">
                  <c:v>-69</c:v>
                </c:pt>
                <c:pt idx="9">
                  <c:v>-42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ED-4AC3-8C5C-6D3ADFD6C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9322368"/>
        <c:axId val="409325728"/>
      </c:lineChart>
      <c:catAx>
        <c:axId val="40932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09325728"/>
        <c:crosses val="autoZero"/>
        <c:auto val="1"/>
        <c:lblAlgn val="ctr"/>
        <c:lblOffset val="100"/>
        <c:noMultiLvlLbl val="0"/>
      </c:catAx>
      <c:valAx>
        <c:axId val="40932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0932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Sporul Natural în Republica Moldova, mii persoane</a:t>
            </a:r>
            <a:endParaRPr lang="en-US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'5A-2'!$A$2</c:f>
              <c:strCache>
                <c:ptCount val="1"/>
                <c:pt idx="0">
                  <c:v>Sporul Natural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9F-4DD0-970B-1A53D4864E8F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9F-4DD0-970B-1A53D4864E8F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19F-4DD0-970B-1A53D4864E8F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19F-4DD0-970B-1A53D4864E8F}"/>
              </c:ext>
            </c:extLst>
          </c:dPt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19F-4DD0-970B-1A53D4864E8F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19F-4DD0-970B-1A53D4864E8F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19F-4DD0-970B-1A53D4864E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'5A-2'!$B$1:$T$1</c:f>
              <c:strCache>
                <c:ptCount val="19"/>
                <c:pt idx="0">
                  <c:v>RĂZBOI 1941-45</c:v>
                </c:pt>
                <c:pt idx="2">
                  <c:v>1940-44 est</c:v>
                </c:pt>
                <c:pt idx="3">
                  <c:v>1945-49</c:v>
                </c:pt>
                <c:pt idx="4">
                  <c:v>1950-54</c:v>
                </c:pt>
                <c:pt idx="5">
                  <c:v>1955-59</c:v>
                </c:pt>
                <c:pt idx="6">
                  <c:v>1960-64</c:v>
                </c:pt>
                <c:pt idx="7">
                  <c:v>1965-69</c:v>
                </c:pt>
                <c:pt idx="8">
                  <c:v>1970-74</c:v>
                </c:pt>
                <c:pt idx="9">
                  <c:v>1975-79</c:v>
                </c:pt>
                <c:pt idx="10">
                  <c:v>1980-84</c:v>
                </c:pt>
                <c:pt idx="11">
                  <c:v>1985-89</c:v>
                </c:pt>
                <c:pt idx="12">
                  <c:v>1990-94</c:v>
                </c:pt>
                <c:pt idx="13">
                  <c:v>1995-99</c:v>
                </c:pt>
                <c:pt idx="14">
                  <c:v>2000-04</c:v>
                </c:pt>
                <c:pt idx="15">
                  <c:v>2005-09</c:v>
                </c:pt>
                <c:pt idx="16">
                  <c:v>2010-14</c:v>
                </c:pt>
                <c:pt idx="17">
                  <c:v>2015-19</c:v>
                </c:pt>
                <c:pt idx="18">
                  <c:v>2020-24</c:v>
                </c:pt>
              </c:strCache>
            </c:strRef>
          </c:cat>
          <c:val>
            <c:numRef>
              <c:f>'5A-2'!$B$2:$T$2</c:f>
              <c:numCache>
                <c:formatCode>General</c:formatCode>
                <c:ptCount val="19"/>
                <c:pt idx="0" formatCode="0.0">
                  <c:v>-90</c:v>
                </c:pt>
                <c:pt idx="2" formatCode="0.0">
                  <c:v>-25.2</c:v>
                </c:pt>
                <c:pt idx="3" formatCode="0.0">
                  <c:v>57.645000000000003</c:v>
                </c:pt>
                <c:pt idx="4" formatCode="0.0">
                  <c:v>295.726</c:v>
                </c:pt>
                <c:pt idx="5" formatCode="0.0">
                  <c:v>323.27</c:v>
                </c:pt>
                <c:pt idx="6" formatCode="0.0">
                  <c:v>306.166</c:v>
                </c:pt>
                <c:pt idx="7" formatCode="0.0">
                  <c:v>232.386</c:v>
                </c:pt>
                <c:pt idx="8" formatCode="0.0">
                  <c:v>227.99299999999999</c:v>
                </c:pt>
                <c:pt idx="9" formatCode="0.0">
                  <c:v>209.364</c:v>
                </c:pt>
                <c:pt idx="10" formatCode="0.0">
                  <c:v>213.19800000000001</c:v>
                </c:pt>
                <c:pt idx="11" formatCode="0.0">
                  <c:v>240.00800000000001</c:v>
                </c:pt>
                <c:pt idx="12" formatCode="0.0">
                  <c:v>116.074</c:v>
                </c:pt>
                <c:pt idx="13" formatCode="0.0">
                  <c:v>6.7809999999999997</c:v>
                </c:pt>
                <c:pt idx="14" formatCode="0.0">
                  <c:v>-24.062999999999999</c:v>
                </c:pt>
                <c:pt idx="15" formatCode="0.0">
                  <c:v>-21.887</c:v>
                </c:pt>
                <c:pt idx="16" formatCode="0.0">
                  <c:v>-2.351</c:v>
                </c:pt>
                <c:pt idx="17" formatCode="0.0">
                  <c:v>-5.1550000000000002</c:v>
                </c:pt>
                <c:pt idx="18" formatCode="0.0">
                  <c:v>-54.765000000000001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19F-4DD0-970B-1A53D4864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469824"/>
        <c:axId val="398470304"/>
      </c:barChart>
      <c:catAx>
        <c:axId val="39846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98470304"/>
        <c:crosses val="autoZero"/>
        <c:auto val="1"/>
        <c:lblAlgn val="ctr"/>
        <c:lblOffset val="100"/>
        <c:noMultiLvlLbl val="0"/>
      </c:catAx>
      <c:valAx>
        <c:axId val="39847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9846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Sporul natural al populației începând cu anul 1999, mii persoane</a:t>
            </a:r>
          </a:p>
          <a:p>
            <a:pPr>
              <a:defRPr/>
            </a:pPr>
            <a:r>
              <a:rPr lang="ro-RO" sz="1600" dirty="0"/>
              <a:t>(*până în 1998 sporul natural a fost pozitiv)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'5-A'!$A$30</c:f>
              <c:strCache>
                <c:ptCount val="1"/>
                <c:pt idx="0">
                  <c:v>Sporul natural pentru 5 ani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232-42FD-B2DF-76EAC87200AF}"/>
              </c:ext>
            </c:extLst>
          </c:dPt>
          <c:dLbls>
            <c:dLbl>
              <c:idx val="1"/>
              <c:layout>
                <c:manualLayout>
                  <c:x val="4.0298434499029673E-2"/>
                  <c:y val="2.40576470136442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32-42FD-B2DF-76EAC87200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'5-A'!$C$28:$H$28</c:f>
              <c:strCache>
                <c:ptCount val="6"/>
                <c:pt idx="0">
                  <c:v>1999</c:v>
                </c:pt>
                <c:pt idx="1">
                  <c:v>2000-2004</c:v>
                </c:pt>
                <c:pt idx="2">
                  <c:v>2005-2009</c:v>
                </c:pt>
                <c:pt idx="3">
                  <c:v>2010-2014</c:v>
                </c:pt>
                <c:pt idx="4">
                  <c:v>2015-2019</c:v>
                </c:pt>
                <c:pt idx="5">
                  <c:v>2020-2024</c:v>
                </c:pt>
              </c:strCache>
            </c:strRef>
          </c:cat>
          <c:val>
            <c:numRef>
              <c:f>'5-A'!$C$30:$H$30</c:f>
              <c:numCache>
                <c:formatCode>0.0</c:formatCode>
                <c:ptCount val="6"/>
                <c:pt idx="0">
                  <c:v>-2.8140000000000001</c:v>
                </c:pt>
                <c:pt idx="1">
                  <c:v>-24.63</c:v>
                </c:pt>
                <c:pt idx="2">
                  <c:v>-21.887</c:v>
                </c:pt>
                <c:pt idx="3">
                  <c:v>-2.351</c:v>
                </c:pt>
                <c:pt idx="4">
                  <c:v>-5.1550000000000002</c:v>
                </c:pt>
                <c:pt idx="5">
                  <c:v>-54.765000000000001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32-42FD-B2DF-76EAC8720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33632528"/>
        <c:axId val="132686272"/>
      </c:barChart>
      <c:lineChart>
        <c:grouping val="standard"/>
        <c:varyColors val="0"/>
        <c:ser>
          <c:idx val="0"/>
          <c:order val="0"/>
          <c:tx>
            <c:strRef>
              <c:f>'5-A'!$A$29</c:f>
              <c:strCache>
                <c:ptCount val="1"/>
                <c:pt idx="0">
                  <c:v>Sportul natural cumulativ din 1999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32-42FD-B2DF-76EAC87200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'5-A'!$C$28:$H$28</c:f>
              <c:strCache>
                <c:ptCount val="6"/>
                <c:pt idx="0">
                  <c:v>1999</c:v>
                </c:pt>
                <c:pt idx="1">
                  <c:v>2000-2004</c:v>
                </c:pt>
                <c:pt idx="2">
                  <c:v>2005-2009</c:v>
                </c:pt>
                <c:pt idx="3">
                  <c:v>2010-2014</c:v>
                </c:pt>
                <c:pt idx="4">
                  <c:v>2015-2019</c:v>
                </c:pt>
                <c:pt idx="5">
                  <c:v>2020-2024</c:v>
                </c:pt>
              </c:strCache>
            </c:strRef>
          </c:cat>
          <c:val>
            <c:numRef>
              <c:f>'5-A'!$C$29:$H$29</c:f>
              <c:numCache>
                <c:formatCode>0.0</c:formatCode>
                <c:ptCount val="6"/>
                <c:pt idx="0">
                  <c:v>-2.8140000000000001</c:v>
                </c:pt>
                <c:pt idx="1">
                  <c:v>-27.443999999999999</c:v>
                </c:pt>
                <c:pt idx="2">
                  <c:v>-49.331000000000003</c:v>
                </c:pt>
                <c:pt idx="3">
                  <c:v>-51.682000000000002</c:v>
                </c:pt>
                <c:pt idx="4">
                  <c:v>-56.837000000000003</c:v>
                </c:pt>
                <c:pt idx="5">
                  <c:v>-111.602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32-42FD-B2DF-76EAC8720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3632528"/>
        <c:axId val="132686272"/>
      </c:lineChart>
      <c:catAx>
        <c:axId val="43363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2686272"/>
        <c:crosses val="autoZero"/>
        <c:auto val="1"/>
        <c:lblAlgn val="ctr"/>
        <c:lblOffset val="100"/>
        <c:noMultiLvlLbl val="0"/>
      </c:catAx>
      <c:valAx>
        <c:axId val="1326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3363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Emigrația</a:t>
            </a:r>
            <a:r>
              <a:rPr lang="ro-RO" sz="2400" baseline="0" dirty="0"/>
              <a:t> populației peste hotarele țării, mii persoane</a:t>
            </a:r>
            <a:endParaRPr lang="ro-RO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'5-B'!$A$3</c:f>
              <c:strCache>
                <c:ptCount val="1"/>
                <c:pt idx="0">
                  <c:v>Migrarea în 5 ani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C3-4FE1-B0F8-F44618D5DE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'5-B'!$B$1:$H$1</c:f>
              <c:strCache>
                <c:ptCount val="7"/>
                <c:pt idx="0">
                  <c:v>1990-1994</c:v>
                </c:pt>
                <c:pt idx="1">
                  <c:v>1995-1999</c:v>
                </c:pt>
                <c:pt idx="2">
                  <c:v>2000-2004</c:v>
                </c:pt>
                <c:pt idx="3">
                  <c:v>2005-2009</c:v>
                </c:pt>
                <c:pt idx="4">
                  <c:v>2010-2014</c:v>
                </c:pt>
                <c:pt idx="5">
                  <c:v>2015-2019</c:v>
                </c:pt>
                <c:pt idx="6">
                  <c:v>2020-2024</c:v>
                </c:pt>
              </c:strCache>
            </c:strRef>
          </c:cat>
          <c:val>
            <c:numRef>
              <c:f>'5-B'!$B$3:$H$3</c:f>
              <c:numCache>
                <c:formatCode>0</c:formatCode>
                <c:ptCount val="7"/>
                <c:pt idx="0">
                  <c:v>109.19999999999993</c:v>
                </c:pt>
                <c:pt idx="1">
                  <c:v>110</c:v>
                </c:pt>
                <c:pt idx="2">
                  <c:v>263.39999999999998</c:v>
                </c:pt>
                <c:pt idx="3">
                  <c:v>110.1</c:v>
                </c:pt>
                <c:pt idx="4">
                  <c:v>105.4</c:v>
                </c:pt>
                <c:pt idx="5">
                  <c:v>197.3</c:v>
                </c:pt>
                <c:pt idx="6">
                  <c:v>207.6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C3-4FE1-B0F8-F44618D5D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33661232"/>
        <c:axId val="343148512"/>
      </c:barChart>
      <c:lineChart>
        <c:grouping val="standard"/>
        <c:varyColors val="0"/>
        <c:ser>
          <c:idx val="0"/>
          <c:order val="0"/>
          <c:tx>
            <c:strRef>
              <c:f>'5-B'!$A$2</c:f>
              <c:strCache>
                <c:ptCount val="1"/>
                <c:pt idx="0">
                  <c:v>TOTAL migranți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'5-B'!$B$1:$H$1</c:f>
              <c:strCache>
                <c:ptCount val="7"/>
                <c:pt idx="0">
                  <c:v>1990-1994</c:v>
                </c:pt>
                <c:pt idx="1">
                  <c:v>1995-1999</c:v>
                </c:pt>
                <c:pt idx="2">
                  <c:v>2000-2004</c:v>
                </c:pt>
                <c:pt idx="3">
                  <c:v>2005-2009</c:v>
                </c:pt>
                <c:pt idx="4">
                  <c:v>2010-2014</c:v>
                </c:pt>
                <c:pt idx="5">
                  <c:v>2015-2019</c:v>
                </c:pt>
                <c:pt idx="6">
                  <c:v>2020-2024</c:v>
                </c:pt>
              </c:strCache>
            </c:strRef>
          </c:cat>
          <c:val>
            <c:numRef>
              <c:f>'5-B'!$B$2:$H$2</c:f>
              <c:numCache>
                <c:formatCode>#,##0</c:formatCode>
                <c:ptCount val="7"/>
                <c:pt idx="0">
                  <c:v>109.19999999999993</c:v>
                </c:pt>
                <c:pt idx="1">
                  <c:v>219.19999999999993</c:v>
                </c:pt>
                <c:pt idx="2">
                  <c:v>482.59999999999991</c:v>
                </c:pt>
                <c:pt idx="3">
                  <c:v>592.69999999999993</c:v>
                </c:pt>
                <c:pt idx="4">
                  <c:v>698.09999999999991</c:v>
                </c:pt>
                <c:pt idx="5">
                  <c:v>895.4</c:v>
                </c:pt>
                <c:pt idx="6">
                  <c:v>1103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C3-4FE1-B0F8-F44618D5D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3661232"/>
        <c:axId val="343148512"/>
      </c:lineChart>
      <c:catAx>
        <c:axId val="33366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43148512"/>
        <c:crosses val="autoZero"/>
        <c:auto val="1"/>
        <c:lblAlgn val="ctr"/>
        <c:lblOffset val="100"/>
        <c:noMultiLvlLbl val="0"/>
      </c:catAx>
      <c:valAx>
        <c:axId val="34314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3366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Rata</a:t>
            </a:r>
            <a:r>
              <a:rPr lang="ro-RO" sz="2400" baseline="0" dirty="0"/>
              <a:t> medie anuală a Emigrației din Republica Moldova</a:t>
            </a:r>
            <a:endParaRPr lang="ro-RO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0A-9C02-B95468FF0F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A0!$AB$17:$AG$17</c:f>
              <c:strCache>
                <c:ptCount val="6"/>
                <c:pt idx="0">
                  <c:v>2000-2004</c:v>
                </c:pt>
                <c:pt idx="1">
                  <c:v>2005-2009</c:v>
                </c:pt>
                <c:pt idx="2">
                  <c:v>2010-2014</c:v>
                </c:pt>
                <c:pt idx="3">
                  <c:v>2015-2019</c:v>
                </c:pt>
                <c:pt idx="4">
                  <c:v>2020-2024</c:v>
                </c:pt>
                <c:pt idx="5">
                  <c:v>Rata medie anuală pentru 25 ani</c:v>
                </c:pt>
              </c:strCache>
            </c:strRef>
          </c:cat>
          <c:val>
            <c:numRef>
              <c:f>A0!$AB$18:$AG$18</c:f>
              <c:numCache>
                <c:formatCode>0.0%</c:formatCode>
                <c:ptCount val="6"/>
                <c:pt idx="0">
                  <c:v>1.768637317981725E-2</c:v>
                </c:pt>
                <c:pt idx="1">
                  <c:v>8.7050040926398564E-3</c:v>
                </c:pt>
                <c:pt idx="2">
                  <c:v>7.4075107172679733E-3</c:v>
                </c:pt>
                <c:pt idx="3">
                  <c:v>1.4652653600267795E-2</c:v>
                </c:pt>
                <c:pt idx="4">
                  <c:v>2.0689551357623848E-2</c:v>
                </c:pt>
                <c:pt idx="5">
                  <c:v>1.3841411533354164E-2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A-450A-9C02-B95468FF0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284928"/>
        <c:axId val="409298848"/>
      </c:barChart>
      <c:catAx>
        <c:axId val="40928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09298848"/>
        <c:crosses val="autoZero"/>
        <c:auto val="1"/>
        <c:lblAlgn val="ctr"/>
        <c:lblOffset val="100"/>
        <c:noMultiLvlLbl val="0"/>
      </c:catAx>
      <c:valAx>
        <c:axId val="40929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0928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Rata migrației în Republica Moldova</a:t>
            </a:r>
            <a:endParaRPr lang="en-US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'C'!$A$2</c:f>
              <c:strCache>
                <c:ptCount val="1"/>
                <c:pt idx="0">
                  <c:v>Rata mirației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3.8488952517298974E-2"/>
                  <c:y val="3.62635040990246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16-453C-9D06-6FF375BFC9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'C'!$B$1:$K$1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'C'!$B$2:$K$2</c:f>
              <c:numCache>
                <c:formatCode>0.0%</c:formatCode>
                <c:ptCount val="10"/>
                <c:pt idx="0">
                  <c:v>7.5353102382122901E-3</c:v>
                </c:pt>
                <c:pt idx="1">
                  <c:v>1.632560608741819E-2</c:v>
                </c:pt>
                <c:pt idx="2">
                  <c:v>1.8227720635833961E-2</c:v>
                </c:pt>
                <c:pt idx="3">
                  <c:v>1.5377908041765824E-2</c:v>
                </c:pt>
                <c:pt idx="4">
                  <c:v>1.3823003575685474E-2</c:v>
                </c:pt>
                <c:pt idx="5">
                  <c:v>2.7298861444187729E-3</c:v>
                </c:pt>
                <c:pt idx="6">
                  <c:v>1.7306022995507465E-2</c:v>
                </c:pt>
                <c:pt idx="7">
                  <c:v>2.4764912280701684E-2</c:v>
                </c:pt>
                <c:pt idx="8">
                  <c:v>2.3793283312602814E-2</c:v>
                </c:pt>
                <c:pt idx="9">
                  <c:v>1.3262905954689885E-2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16-453C-9D06-6FF375BFC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4134784"/>
        <c:axId val="724136224"/>
      </c:lineChart>
      <c:catAx>
        <c:axId val="72413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24136224"/>
        <c:crosses val="autoZero"/>
        <c:auto val="1"/>
        <c:lblAlgn val="ctr"/>
        <c:lblOffset val="100"/>
        <c:noMultiLvlLbl val="0"/>
      </c:catAx>
      <c:valAx>
        <c:axId val="72413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2413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Rata de emigrație în 2024 pe grupe de vârstă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2C-4072-A5B4-78BA6DB98D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'C1'!$B$1:$J$1</c:f>
              <c:strCache>
                <c:ptCount val="9"/>
                <c:pt idx="0">
                  <c:v>0-9 ani</c:v>
                </c:pt>
                <c:pt idx="1">
                  <c:v>10-19 ani</c:v>
                </c:pt>
                <c:pt idx="2">
                  <c:v>20-29 ani</c:v>
                </c:pt>
                <c:pt idx="3">
                  <c:v>20-39 ani</c:v>
                </c:pt>
                <c:pt idx="4">
                  <c:v>40-49 ani</c:v>
                </c:pt>
                <c:pt idx="5">
                  <c:v>50-59 ani</c:v>
                </c:pt>
                <c:pt idx="6">
                  <c:v>60-69 ani</c:v>
                </c:pt>
                <c:pt idx="7">
                  <c:v>70 ani și peste</c:v>
                </c:pt>
                <c:pt idx="8">
                  <c:v>MEDIA Națională</c:v>
                </c:pt>
              </c:strCache>
            </c:strRef>
          </c:cat>
          <c:val>
            <c:numRef>
              <c:f>'C1'!$B$2:$J$2</c:f>
              <c:numCache>
                <c:formatCode>0.0%</c:formatCode>
                <c:ptCount val="9"/>
                <c:pt idx="0">
                  <c:v>1.7000000000000001E-2</c:v>
                </c:pt>
                <c:pt idx="1">
                  <c:v>1.4E-2</c:v>
                </c:pt>
                <c:pt idx="2">
                  <c:v>2.7E-2</c:v>
                </c:pt>
                <c:pt idx="3">
                  <c:v>1.7999999999999999E-2</c:v>
                </c:pt>
                <c:pt idx="4">
                  <c:v>1.4999999999999999E-2</c:v>
                </c:pt>
                <c:pt idx="5">
                  <c:v>0.01</c:v>
                </c:pt>
                <c:pt idx="6">
                  <c:v>5.0000000000000001E-3</c:v>
                </c:pt>
                <c:pt idx="7">
                  <c:v>4.0000000000000001E-3</c:v>
                </c:pt>
                <c:pt idx="8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C-4072-A5B4-78BA6DB98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353568"/>
        <c:axId val="409334848"/>
      </c:barChart>
      <c:catAx>
        <c:axId val="40935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09334848"/>
        <c:crosses val="autoZero"/>
        <c:auto val="1"/>
        <c:lblAlgn val="ctr"/>
        <c:lblOffset val="100"/>
        <c:noMultiLvlLbl val="0"/>
      </c:catAx>
      <c:valAx>
        <c:axId val="40933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09353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Structura cheltuielilor de consum după vârsta capului gospodăriei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A!$B$1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A!$A$2:$A$8</c:f>
              <c:strCache>
                <c:ptCount val="7"/>
                <c:pt idx="0">
                  <c:v>MEDIA </c:v>
                </c:pt>
                <c:pt idx="1">
                  <c:v>Până la 30 ani</c:v>
                </c:pt>
                <c:pt idx="2">
                  <c:v>30 - 39 ani</c:v>
                </c:pt>
                <c:pt idx="3">
                  <c:v>40 - 49 ani</c:v>
                </c:pt>
                <c:pt idx="4">
                  <c:v>50 -59 ani</c:v>
                </c:pt>
                <c:pt idx="5">
                  <c:v>60 -64 ani</c:v>
                </c:pt>
                <c:pt idx="6">
                  <c:v>peste 65 ani</c:v>
                </c:pt>
              </c:strCache>
            </c:strRef>
          </c:cat>
          <c:val>
            <c:numRef>
              <c:f>A!$B$2:$B$8</c:f>
              <c:numCache>
                <c:formatCode>0%</c:formatCode>
                <c:ptCount val="7"/>
                <c:pt idx="0">
                  <c:v>1</c:v>
                </c:pt>
                <c:pt idx="1">
                  <c:v>1.5496704331450095</c:v>
                </c:pt>
                <c:pt idx="2">
                  <c:v>1.048728813559322</c:v>
                </c:pt>
                <c:pt idx="3">
                  <c:v>0.9783427495291902</c:v>
                </c:pt>
                <c:pt idx="4">
                  <c:v>0.96092278719397362</c:v>
                </c:pt>
                <c:pt idx="5">
                  <c:v>0.94232580037664782</c:v>
                </c:pt>
                <c:pt idx="6">
                  <c:v>0.89194915254237284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D1-41FE-86F1-2D7D61FF5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4381503"/>
        <c:axId val="1094378623"/>
      </c:barChart>
      <c:catAx>
        <c:axId val="1094381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094378623"/>
        <c:crosses val="autoZero"/>
        <c:auto val="1"/>
        <c:lblAlgn val="ctr"/>
        <c:lblOffset val="100"/>
        <c:noMultiLvlLbl val="0"/>
      </c:catAx>
      <c:valAx>
        <c:axId val="1094378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094381503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/>
      </a:pPr>
      <a:endParaRPr lang="ro-RO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E2-401B-A9A0-5176025D295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E2-401B-A9A0-5176025D295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E2-401B-A9A0-5176025D295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E2-401B-A9A0-5176025D295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2E2-401B-A9A0-5176025D29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Лист2!$A$96:$A$100</c:f>
              <c:strCache>
                <c:ptCount val="5"/>
                <c:pt idx="0">
                  <c:v>NȘ/NR</c:v>
                </c:pt>
                <c:pt idx="1">
                  <c:v>Da, la studii</c:v>
                </c:pt>
                <c:pt idx="2">
                  <c:v>Da. La muncă peste hotare</c:v>
                </c:pt>
                <c:pt idx="3">
                  <c:v>Da, au migrat definitiv</c:v>
                </c:pt>
                <c:pt idx="4">
                  <c:v>Nu am, toate rudele sunt în Moldova</c:v>
                </c:pt>
              </c:strCache>
            </c:strRef>
          </c:cat>
          <c:val>
            <c:numRef>
              <c:f>Лист2!$B$96:$B$100</c:f>
              <c:numCache>
                <c:formatCode>0.0%</c:formatCode>
                <c:ptCount val="5"/>
                <c:pt idx="0">
                  <c:v>4.0000000000000001E-3</c:v>
                </c:pt>
                <c:pt idx="1">
                  <c:v>5.6000000000000001E-2</c:v>
                </c:pt>
                <c:pt idx="2">
                  <c:v>0.39900000000000002</c:v>
                </c:pt>
                <c:pt idx="3">
                  <c:v>0.35199999999999998</c:v>
                </c:pt>
                <c:pt idx="4">
                  <c:v>0.32900000000000001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2E2-401B-A9A0-5176025D2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axId val="962872751"/>
        <c:axId val="962869007"/>
      </c:barChart>
      <c:catAx>
        <c:axId val="9628727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62869007"/>
        <c:crosses val="autoZero"/>
        <c:auto val="1"/>
        <c:lblAlgn val="ctr"/>
        <c:lblOffset val="100"/>
        <c:noMultiLvlLbl val="0"/>
      </c:catAx>
      <c:valAx>
        <c:axId val="96286900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96287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</a:defRPr>
      </a:pPr>
      <a:endParaRPr lang="ro-RO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b="0" i="0" u="none" strike="noStrike" baseline="0" dirty="0">
                <a:effectLst/>
              </a:rPr>
              <a:t>Dacă </a:t>
            </a:r>
            <a:r>
              <a:rPr lang="ro-RO" sz="2400" b="0" i="0" u="none" strike="noStrike" baseline="0" dirty="0" err="1">
                <a:effectLst/>
              </a:rPr>
              <a:t>aţi</a:t>
            </a:r>
            <a:r>
              <a:rPr lang="ro-RO" sz="2400" b="0" i="0" u="none" strike="noStrike" baseline="0" dirty="0">
                <a:effectLst/>
              </a:rPr>
              <a:t> avea o </a:t>
            </a:r>
            <a:r>
              <a:rPr lang="ro-RO" sz="2400" b="0" i="0" u="none" strike="noStrike" baseline="0" dirty="0" err="1">
                <a:effectLst/>
              </a:rPr>
              <a:t>şansă</a:t>
            </a:r>
            <a:r>
              <a:rPr lang="ro-RO" sz="2400" b="0" i="0" u="none" strike="noStrike" baseline="0" dirty="0">
                <a:effectLst/>
              </a:rPr>
              <a:t> reală de a pleca din Moldova, cum </a:t>
            </a:r>
            <a:r>
              <a:rPr lang="ro-RO" sz="2400" b="0" i="0" u="none" strike="noStrike" baseline="0" dirty="0" err="1">
                <a:effectLst/>
              </a:rPr>
              <a:t>aţi</a:t>
            </a:r>
            <a:r>
              <a:rPr lang="ro-RO" sz="2400" b="0" i="0" u="none" strike="noStrike" baseline="0" dirty="0">
                <a:effectLst/>
              </a:rPr>
              <a:t> proceda?</a:t>
            </a:r>
            <a:endParaRPr lang="ro-RO" sz="24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'05'!$I$1</c:f>
              <c:strCache>
                <c:ptCount val="1"/>
                <c:pt idx="0">
                  <c:v>Ași pleca pentru totdeauna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'05'!$H$2:$H$6</c:f>
              <c:strCache>
                <c:ptCount val="5"/>
                <c:pt idx="0">
                  <c:v>Media Națională</c:v>
                </c:pt>
                <c:pt idx="1">
                  <c:v>18 - 29 ani</c:v>
                </c:pt>
                <c:pt idx="2">
                  <c:v>30 – 44 ani</c:v>
                </c:pt>
                <c:pt idx="3">
                  <c:v>45 - 59 ani</c:v>
                </c:pt>
                <c:pt idx="4">
                  <c:v>60 + ani</c:v>
                </c:pt>
              </c:strCache>
            </c:strRef>
          </c:cat>
          <c:val>
            <c:numRef>
              <c:f>'05'!$I$2:$I$6</c:f>
              <c:numCache>
                <c:formatCode>0.0%</c:formatCode>
                <c:ptCount val="5"/>
                <c:pt idx="0">
                  <c:v>0.14599999999999999</c:v>
                </c:pt>
                <c:pt idx="1">
                  <c:v>0.23300000000000001</c:v>
                </c:pt>
                <c:pt idx="2">
                  <c:v>0.183</c:v>
                </c:pt>
                <c:pt idx="3">
                  <c:v>0.14099999999999999</c:v>
                </c:pt>
                <c:pt idx="4">
                  <c:v>7.4999999999999997E-2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E4-43D3-889A-F845A55CAA88}"/>
            </c:ext>
          </c:extLst>
        </c:ser>
        <c:ser>
          <c:idx val="1"/>
          <c:order val="1"/>
          <c:tx>
            <c:strRef>
              <c:f>'05'!$J$1</c:f>
              <c:strCache>
                <c:ptCount val="1"/>
                <c:pt idx="0">
                  <c:v>Ași pleca numai pentru o anumita perioadă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'05'!$H$2:$H$6</c:f>
              <c:strCache>
                <c:ptCount val="5"/>
                <c:pt idx="0">
                  <c:v>Media Națională</c:v>
                </c:pt>
                <c:pt idx="1">
                  <c:v>18 - 29 ani</c:v>
                </c:pt>
                <c:pt idx="2">
                  <c:v>30 – 44 ani</c:v>
                </c:pt>
                <c:pt idx="3">
                  <c:v>45 - 59 ani</c:v>
                </c:pt>
                <c:pt idx="4">
                  <c:v>60 + ani</c:v>
                </c:pt>
              </c:strCache>
            </c:strRef>
          </c:cat>
          <c:val>
            <c:numRef>
              <c:f>'05'!$J$2:$J$6</c:f>
              <c:numCache>
                <c:formatCode>0.0%</c:formatCode>
                <c:ptCount val="5"/>
                <c:pt idx="0">
                  <c:v>0.38600000000000001</c:v>
                </c:pt>
                <c:pt idx="1">
                  <c:v>0.60799999999999998</c:v>
                </c:pt>
                <c:pt idx="2">
                  <c:v>0.47</c:v>
                </c:pt>
                <c:pt idx="3">
                  <c:v>0.34300000000000003</c:v>
                </c:pt>
                <c:pt idx="4">
                  <c:v>0.23200000000000001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E4-43D3-889A-F845A55CAA88}"/>
            </c:ext>
          </c:extLst>
        </c:ser>
        <c:ser>
          <c:idx val="2"/>
          <c:order val="2"/>
          <c:tx>
            <c:strRef>
              <c:f>'05'!$K$1</c:f>
              <c:strCache>
                <c:ptCount val="1"/>
                <c:pt idx="0">
                  <c:v>Nu a-și pleca nici într-un caz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'05'!$H$2:$H$6</c:f>
              <c:strCache>
                <c:ptCount val="5"/>
                <c:pt idx="0">
                  <c:v>Media Națională</c:v>
                </c:pt>
                <c:pt idx="1">
                  <c:v>18 - 29 ani</c:v>
                </c:pt>
                <c:pt idx="2">
                  <c:v>30 – 44 ani</c:v>
                </c:pt>
                <c:pt idx="3">
                  <c:v>45 - 59 ani</c:v>
                </c:pt>
                <c:pt idx="4">
                  <c:v>60 + ani</c:v>
                </c:pt>
              </c:strCache>
            </c:strRef>
          </c:cat>
          <c:val>
            <c:numRef>
              <c:f>'05'!$K$2:$K$6</c:f>
              <c:numCache>
                <c:formatCode>0.0%</c:formatCode>
                <c:ptCount val="5"/>
                <c:pt idx="0">
                  <c:v>0.44500000000000001</c:v>
                </c:pt>
                <c:pt idx="1">
                  <c:v>0.14899999999999999</c:v>
                </c:pt>
                <c:pt idx="2">
                  <c:v>0.308</c:v>
                </c:pt>
                <c:pt idx="3">
                  <c:v>0.5</c:v>
                </c:pt>
                <c:pt idx="4">
                  <c:v>0.67600000000000005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E4-43D3-889A-F845A55CA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1929808"/>
        <c:axId val="232670208"/>
      </c:barChart>
      <c:catAx>
        <c:axId val="56192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32670208"/>
        <c:crosses val="autoZero"/>
        <c:auto val="1"/>
        <c:lblAlgn val="ctr"/>
        <c:lblOffset val="100"/>
        <c:noMultiLvlLbl val="0"/>
      </c:catAx>
      <c:valAx>
        <c:axId val="23267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56192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Intenția de a pleca peste hotare în următoarele 6 luni în dependență de vârstă, Anul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'06'!$K$2:$K$6</c:f>
              <c:strCache>
                <c:ptCount val="5"/>
                <c:pt idx="0">
                  <c:v>Media Națională</c:v>
                </c:pt>
                <c:pt idx="1">
                  <c:v>18 - 29 ani</c:v>
                </c:pt>
                <c:pt idx="2">
                  <c:v>30 – 44 ani</c:v>
                </c:pt>
                <c:pt idx="3">
                  <c:v>45 - 59 ani</c:v>
                </c:pt>
                <c:pt idx="4">
                  <c:v>60 + ani</c:v>
                </c:pt>
              </c:strCache>
            </c:strRef>
          </c:cat>
          <c:val>
            <c:numRef>
              <c:f>'06'!$L$2:$L$6</c:f>
              <c:numCache>
                <c:formatCode>0.0%</c:formatCode>
                <c:ptCount val="5"/>
                <c:pt idx="0">
                  <c:v>0.16399999999999998</c:v>
                </c:pt>
                <c:pt idx="1">
                  <c:v>0.35299999999999998</c:v>
                </c:pt>
                <c:pt idx="2">
                  <c:v>0.17699999999999999</c:v>
                </c:pt>
                <c:pt idx="3">
                  <c:v>0.17399999999999999</c:v>
                </c:pt>
                <c:pt idx="4">
                  <c:v>5.6999999999999995E-2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5D-40C3-A245-4DF3CF0604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1953008"/>
        <c:axId val="232666880"/>
      </c:barChart>
      <c:catAx>
        <c:axId val="56195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32666880"/>
        <c:crosses val="autoZero"/>
        <c:auto val="1"/>
        <c:lblAlgn val="ctr"/>
        <c:lblOffset val="100"/>
        <c:noMultiLvlLbl val="0"/>
      </c:catAx>
      <c:valAx>
        <c:axId val="23266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56195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err="1"/>
              <a:t>Intenția</a:t>
            </a:r>
            <a:r>
              <a:rPr lang="en-US" sz="2400" dirty="0"/>
              <a:t> de a </a:t>
            </a:r>
            <a:r>
              <a:rPr lang="en-US" sz="2400" dirty="0" err="1"/>
              <a:t>pleca</a:t>
            </a:r>
            <a:r>
              <a:rPr lang="ro-RO" sz="2400" dirty="0"/>
              <a:t> peste hotare în următoarele 6 luni l</a:t>
            </a:r>
            <a:r>
              <a:rPr lang="en-US" sz="2400" dirty="0"/>
              <a:t>a </a:t>
            </a:r>
            <a:r>
              <a:rPr lang="en-US" sz="2400" dirty="0" err="1"/>
              <a:t>tineri</a:t>
            </a:r>
            <a:r>
              <a:rPr lang="en-US" sz="2400" dirty="0"/>
              <a:t> (18-29 ani)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'A4'!$A$2</c:f>
              <c:strCache>
                <c:ptCount val="1"/>
                <c:pt idx="0">
                  <c:v>Intenția de a pleca a tinerilor (18-29 ani)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'A4'!$B$1:$G$1</c:f>
              <c:numCache>
                <c:formatCode>0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2024</c:v>
                </c:pt>
              </c:numCache>
            </c:numRef>
          </c:cat>
          <c:val>
            <c:numRef>
              <c:f>'A4'!$B$2:$G$2</c:f>
              <c:numCache>
                <c:formatCode>0.0%</c:formatCode>
                <c:ptCount val="6"/>
                <c:pt idx="0">
                  <c:v>0.28100000000000003</c:v>
                </c:pt>
                <c:pt idx="1">
                  <c:v>0.30099999999999999</c:v>
                </c:pt>
                <c:pt idx="2">
                  <c:v>0.28699999999999998</c:v>
                </c:pt>
                <c:pt idx="3">
                  <c:v>0.271356783919598</c:v>
                </c:pt>
                <c:pt idx="4" formatCode="0%">
                  <c:v>0.28000000000000003</c:v>
                </c:pt>
                <c:pt idx="5" formatCode="0.00%">
                  <c:v>0.35299999999999998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88-4B8A-9220-DDF8099D0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865376"/>
        <c:axId val="384274400"/>
      </c:barChart>
      <c:catAx>
        <c:axId val="379865376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84274400"/>
        <c:crosses val="autoZero"/>
        <c:auto val="1"/>
        <c:lblAlgn val="ctr"/>
        <c:lblOffset val="100"/>
        <c:noMultiLvlLbl val="0"/>
      </c:catAx>
      <c:valAx>
        <c:axId val="38427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7986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Ponderea celor</a:t>
            </a:r>
            <a:r>
              <a:rPr lang="ro-RO" sz="2400" baseline="0" dirty="0"/>
              <a:t> plecați peste hotare din totalul populației</a:t>
            </a:r>
            <a:endParaRPr lang="ro-RO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'D2'!$M$1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'D2'!$L$2:$L$7</c:f>
              <c:strCache>
                <c:ptCount val="6"/>
                <c:pt idx="0">
                  <c:v>TOTAL populație în vârsta aptă de muncă</c:v>
                </c:pt>
                <c:pt idx="1">
                  <c:v>15-24 ani</c:v>
                </c:pt>
                <c:pt idx="2">
                  <c:v>25-34 ani</c:v>
                </c:pt>
                <c:pt idx="3">
                  <c:v>35-44 ani</c:v>
                </c:pt>
                <c:pt idx="4">
                  <c:v>45-54 ani</c:v>
                </c:pt>
                <c:pt idx="5">
                  <c:v>55-64 ani</c:v>
                </c:pt>
              </c:strCache>
            </c:strRef>
          </c:cat>
          <c:val>
            <c:numRef>
              <c:f>'D2'!$M$2:$M$7</c:f>
              <c:numCache>
                <c:formatCode>0.0%</c:formatCode>
                <c:ptCount val="6"/>
                <c:pt idx="0">
                  <c:v>0.23391820455579626</c:v>
                </c:pt>
                <c:pt idx="1">
                  <c:v>0.22063399681837581</c:v>
                </c:pt>
                <c:pt idx="2">
                  <c:v>0.30282579039680996</c:v>
                </c:pt>
                <c:pt idx="3">
                  <c:v>0.26370450320801109</c:v>
                </c:pt>
                <c:pt idx="4">
                  <c:v>0.21724493889901206</c:v>
                </c:pt>
                <c:pt idx="5">
                  <c:v>0.13343706898056817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96-4BB8-A8D3-711F520E0D37}"/>
            </c:ext>
          </c:extLst>
        </c:ser>
        <c:ser>
          <c:idx val="1"/>
          <c:order val="1"/>
          <c:tx>
            <c:strRef>
              <c:f>'D2'!$N$1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'D2'!$L$2:$L$7</c:f>
              <c:strCache>
                <c:ptCount val="6"/>
                <c:pt idx="0">
                  <c:v>TOTAL populație în vârsta aptă de muncă</c:v>
                </c:pt>
                <c:pt idx="1">
                  <c:v>15-24 ani</c:v>
                </c:pt>
                <c:pt idx="2">
                  <c:v>25-34 ani</c:v>
                </c:pt>
                <c:pt idx="3">
                  <c:v>35-44 ani</c:v>
                </c:pt>
                <c:pt idx="4">
                  <c:v>45-54 ani</c:v>
                </c:pt>
                <c:pt idx="5">
                  <c:v>55-64 ani</c:v>
                </c:pt>
              </c:strCache>
            </c:strRef>
          </c:cat>
          <c:val>
            <c:numRef>
              <c:f>'D2'!$N$2:$N$7</c:f>
              <c:numCache>
                <c:formatCode>0.0%</c:formatCode>
                <c:ptCount val="6"/>
                <c:pt idx="0">
                  <c:v>0.33097862874779066</c:v>
                </c:pt>
                <c:pt idx="1">
                  <c:v>0.34257975490518833</c:v>
                </c:pt>
                <c:pt idx="2">
                  <c:v>0.40865981870843032</c:v>
                </c:pt>
                <c:pt idx="3">
                  <c:v>0.38543374873685365</c:v>
                </c:pt>
                <c:pt idx="4">
                  <c:v>0.28626496722930528</c:v>
                </c:pt>
                <c:pt idx="5">
                  <c:v>0.19109377910488543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96-4BB8-A8D3-711F520E0D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618464"/>
        <c:axId val="235541296"/>
      </c:barChart>
      <c:catAx>
        <c:axId val="36461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35541296"/>
        <c:crosses val="autoZero"/>
        <c:auto val="1"/>
        <c:lblAlgn val="ctr"/>
        <c:lblOffset val="100"/>
        <c:noMultiLvlLbl val="0"/>
      </c:catAx>
      <c:valAx>
        <c:axId val="23554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6461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 dirty="0"/>
              <a:t>Vârsta medie a unui salariat din Republica Moldova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'C'!$E$1:$M$1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'C'!$E$9:$M$9</c:f>
              <c:numCache>
                <c:formatCode>0.0</c:formatCode>
                <c:ptCount val="9"/>
                <c:pt idx="0">
                  <c:v>41.616765053128688</c:v>
                </c:pt>
                <c:pt idx="1">
                  <c:v>41.790590073308493</c:v>
                </c:pt>
                <c:pt idx="2">
                  <c:v>42.138090477380658</c:v>
                </c:pt>
                <c:pt idx="3">
                  <c:v>42.205011963228799</c:v>
                </c:pt>
                <c:pt idx="4">
                  <c:v>42.275103163686389</c:v>
                </c:pt>
                <c:pt idx="5">
                  <c:v>42.618017262047474</c:v>
                </c:pt>
                <c:pt idx="6">
                  <c:v>42.703699312307322</c:v>
                </c:pt>
                <c:pt idx="7">
                  <c:v>43.003363098689547</c:v>
                </c:pt>
                <c:pt idx="8">
                  <c:v>43.338087721276352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F9-4D0A-A391-2CBCAFB78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6222256"/>
        <c:axId val="446938112"/>
      </c:barChart>
      <c:catAx>
        <c:axId val="4562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46938112"/>
        <c:crosses val="autoZero"/>
        <c:auto val="1"/>
        <c:lblAlgn val="ctr"/>
        <c:lblOffset val="100"/>
        <c:noMultiLvlLbl val="0"/>
      </c:catAx>
      <c:valAx>
        <c:axId val="44693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5622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/>
              <a:t>Populația ocupată din</a:t>
            </a:r>
            <a:r>
              <a:rPr lang="ro-RO" sz="2400" baseline="0"/>
              <a:t> Republica Moldova, mii persoane</a:t>
            </a:r>
            <a:endParaRPr lang="ro-RO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A!$A$3</c:f>
              <c:strCache>
                <c:ptCount val="1"/>
                <c:pt idx="0">
                  <c:v>Salariați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A!$B$1:$P$1</c:f>
              <c:strCache>
                <c:ptCount val="15"/>
                <c:pt idx="0">
                  <c:v>1960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1991</c:v>
                </c:pt>
                <c:pt idx="5">
                  <c:v>1995</c:v>
                </c:pt>
                <c:pt idx="6">
                  <c:v>2000</c:v>
                </c:pt>
                <c:pt idx="7">
                  <c:v>2005</c:v>
                </c:pt>
                <c:pt idx="8">
                  <c:v>2010</c:v>
                </c:pt>
                <c:pt idx="9">
                  <c:v>2015</c:v>
                </c:pt>
                <c:pt idx="10">
                  <c:v>2019</c:v>
                </c:pt>
                <c:pt idx="11">
                  <c:v>2020</c:v>
                </c:pt>
                <c:pt idx="12">
                  <c:v>2023</c:v>
                </c:pt>
                <c:pt idx="13">
                  <c:v>2024</c:v>
                </c:pt>
                <c:pt idx="14">
                  <c:v>2025/I v.a.</c:v>
                </c:pt>
              </c:strCache>
            </c:strRef>
          </c:cat>
          <c:val>
            <c:numRef>
              <c:f>A!$B$3:$P$3</c:f>
              <c:numCache>
                <c:formatCode>#,##0</c:formatCode>
                <c:ptCount val="15"/>
                <c:pt idx="0">
                  <c:v>783.52</c:v>
                </c:pt>
                <c:pt idx="1">
                  <c:v>1253.9639999999999</c:v>
                </c:pt>
                <c:pt idx="2">
                  <c:v>1327.751</c:v>
                </c:pt>
                <c:pt idx="3">
                  <c:v>1217.7760000000001</c:v>
                </c:pt>
                <c:pt idx="4">
                  <c:v>1203.5</c:v>
                </c:pt>
                <c:pt idx="5">
                  <c:v>1190</c:v>
                </c:pt>
                <c:pt idx="6">
                  <c:v>696.8</c:v>
                </c:pt>
                <c:pt idx="7">
                  <c:v>660</c:v>
                </c:pt>
                <c:pt idx="8">
                  <c:v>597.5</c:v>
                </c:pt>
                <c:pt idx="9">
                  <c:v>601.4</c:v>
                </c:pt>
                <c:pt idx="10">
                  <c:v>625.20299999999997</c:v>
                </c:pt>
                <c:pt idx="11">
                  <c:v>601.59699999999998</c:v>
                </c:pt>
                <c:pt idx="12">
                  <c:v>626.26900000000001</c:v>
                </c:pt>
                <c:pt idx="13">
                  <c:v>632.35900000000004</c:v>
                </c:pt>
                <c:pt idx="14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B-4FFB-B508-F2FE123A3A3D}"/>
            </c:ext>
          </c:extLst>
        </c:ser>
        <c:ser>
          <c:idx val="2"/>
          <c:order val="2"/>
          <c:tx>
            <c:strRef>
              <c:f>A!$A$4</c:f>
              <c:strCache>
                <c:ptCount val="1"/>
                <c:pt idx="0">
                  <c:v>Ocupați în economia neobservată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9.101251422070534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BB-4FFB-B508-F2FE123A3A3D}"/>
                </c:ext>
              </c:extLst>
            </c:dLbl>
            <c:dLbl>
              <c:idx val="6"/>
              <c:layout>
                <c:manualLayout>
                  <c:x val="9.35180314454380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ABB-4FFB-B508-F2FE123A3A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A!$B$1:$P$1</c:f>
              <c:strCache>
                <c:ptCount val="15"/>
                <c:pt idx="0">
                  <c:v>1960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1991</c:v>
                </c:pt>
                <c:pt idx="5">
                  <c:v>1995</c:v>
                </c:pt>
                <c:pt idx="6">
                  <c:v>2000</c:v>
                </c:pt>
                <c:pt idx="7">
                  <c:v>2005</c:v>
                </c:pt>
                <c:pt idx="8">
                  <c:v>2010</c:v>
                </c:pt>
                <c:pt idx="9">
                  <c:v>2015</c:v>
                </c:pt>
                <c:pt idx="10">
                  <c:v>2019</c:v>
                </c:pt>
                <c:pt idx="11">
                  <c:v>2020</c:v>
                </c:pt>
                <c:pt idx="12">
                  <c:v>2023</c:v>
                </c:pt>
                <c:pt idx="13">
                  <c:v>2024</c:v>
                </c:pt>
                <c:pt idx="14">
                  <c:v>2025/I v.a.</c:v>
                </c:pt>
              </c:strCache>
            </c:strRef>
          </c:cat>
          <c:val>
            <c:numRef>
              <c:f>A!$B$4:$P$4</c:f>
              <c:numCache>
                <c:formatCode>#,##0</c:formatCode>
                <c:ptCount val="15"/>
                <c:pt idx="0">
                  <c:v>517.08999999999992</c:v>
                </c:pt>
                <c:pt idx="1">
                  <c:v>293.98599999999988</c:v>
                </c:pt>
                <c:pt idx="2">
                  <c:v>293.57099999999991</c:v>
                </c:pt>
                <c:pt idx="3">
                  <c:v>382.21499999999992</c:v>
                </c:pt>
                <c:pt idx="4">
                  <c:v>381.79999999999995</c:v>
                </c:pt>
                <c:pt idx="5">
                  <c:v>340</c:v>
                </c:pt>
                <c:pt idx="6">
                  <c:v>705.54968043972804</c:v>
                </c:pt>
                <c:pt idx="7">
                  <c:v>470.28205472892728</c:v>
                </c:pt>
                <c:pt idx="8">
                  <c:v>351.70167164411669</c:v>
                </c:pt>
                <c:pt idx="9">
                  <c:v>245.60000000000002</c:v>
                </c:pt>
                <c:pt idx="10">
                  <c:v>247.197</c:v>
                </c:pt>
                <c:pt idx="11">
                  <c:v>232.60300000000007</c:v>
                </c:pt>
                <c:pt idx="12">
                  <c:v>260.63099999999997</c:v>
                </c:pt>
                <c:pt idx="13">
                  <c:v>221.54099999999994</c:v>
                </c:pt>
                <c:pt idx="14">
                  <c:v>198.89999999999998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BB-4FFB-B508-F2FE123A3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29623920"/>
        <c:axId val="351271376"/>
      </c:barChart>
      <c:lineChart>
        <c:grouping val="standard"/>
        <c:varyColors val="0"/>
        <c:ser>
          <c:idx val="0"/>
          <c:order val="0"/>
          <c:tx>
            <c:strRef>
              <c:f>A!$A$2</c:f>
              <c:strCache>
                <c:ptCount val="1"/>
                <c:pt idx="0">
                  <c:v>TOTAL Populația ocupată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A!$B$1:$P$1</c:f>
              <c:strCache>
                <c:ptCount val="15"/>
                <c:pt idx="0">
                  <c:v>1960</c:v>
                </c:pt>
                <c:pt idx="1">
                  <c:v>1970</c:v>
                </c:pt>
                <c:pt idx="2">
                  <c:v>1985</c:v>
                </c:pt>
                <c:pt idx="3">
                  <c:v>1990</c:v>
                </c:pt>
                <c:pt idx="4">
                  <c:v>1991</c:v>
                </c:pt>
                <c:pt idx="5">
                  <c:v>1995</c:v>
                </c:pt>
                <c:pt idx="6">
                  <c:v>2000</c:v>
                </c:pt>
                <c:pt idx="7">
                  <c:v>2005</c:v>
                </c:pt>
                <c:pt idx="8">
                  <c:v>2010</c:v>
                </c:pt>
                <c:pt idx="9">
                  <c:v>2015</c:v>
                </c:pt>
                <c:pt idx="10">
                  <c:v>2019</c:v>
                </c:pt>
                <c:pt idx="11">
                  <c:v>2020</c:v>
                </c:pt>
                <c:pt idx="12">
                  <c:v>2023</c:v>
                </c:pt>
                <c:pt idx="13">
                  <c:v>2024</c:v>
                </c:pt>
                <c:pt idx="14">
                  <c:v>2025/I v.a.</c:v>
                </c:pt>
              </c:strCache>
            </c:strRef>
          </c:cat>
          <c:val>
            <c:numRef>
              <c:f>A!$B$2:$P$2</c:f>
              <c:numCache>
                <c:formatCode>#,##0</c:formatCode>
                <c:ptCount val="15"/>
                <c:pt idx="0">
                  <c:v>1300.6099999999999</c:v>
                </c:pt>
                <c:pt idx="1">
                  <c:v>1547.9499999999998</c:v>
                </c:pt>
                <c:pt idx="2">
                  <c:v>1621.3219999999999</c:v>
                </c:pt>
                <c:pt idx="3">
                  <c:v>1599.991</c:v>
                </c:pt>
                <c:pt idx="4">
                  <c:v>1585.3</c:v>
                </c:pt>
                <c:pt idx="5">
                  <c:v>1530</c:v>
                </c:pt>
                <c:pt idx="6">
                  <c:v>1402.349680439728</c:v>
                </c:pt>
                <c:pt idx="7">
                  <c:v>1130.2820547289273</c:v>
                </c:pt>
                <c:pt idx="8">
                  <c:v>949.20167164411669</c:v>
                </c:pt>
                <c:pt idx="9">
                  <c:v>847</c:v>
                </c:pt>
                <c:pt idx="10">
                  <c:v>872.4</c:v>
                </c:pt>
                <c:pt idx="11">
                  <c:v>834.2</c:v>
                </c:pt>
                <c:pt idx="12">
                  <c:v>886.9</c:v>
                </c:pt>
                <c:pt idx="13">
                  <c:v>853.9</c:v>
                </c:pt>
                <c:pt idx="14">
                  <c:v>832.9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BB-4FFB-B508-F2FE123A3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9623920"/>
        <c:axId val="351271376"/>
      </c:lineChart>
      <c:catAx>
        <c:axId val="32962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51271376"/>
        <c:crosses val="autoZero"/>
        <c:auto val="1"/>
        <c:lblAlgn val="ctr"/>
        <c:lblOffset val="100"/>
        <c:noMultiLvlLbl val="0"/>
      </c:catAx>
      <c:valAx>
        <c:axId val="35127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2962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Repartizarea</a:t>
            </a:r>
            <a:r>
              <a:rPr lang="ro-RO" sz="2000" baseline="0" dirty="0"/>
              <a:t> populației ocupate în economia neobservată,</a:t>
            </a:r>
          </a:p>
          <a:p>
            <a:pPr>
              <a:defRPr/>
            </a:pPr>
            <a:r>
              <a:rPr lang="ro-RO" sz="2000" baseline="0" dirty="0"/>
              <a:t>mii persoane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B!$A$3</c:f>
              <c:strCache>
                <c:ptCount val="1"/>
                <c:pt idx="0">
                  <c:v>Agricultură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B!$B$3:$K$3</c:f>
              <c:numCache>
                <c:formatCode>0.0</c:formatCode>
                <c:ptCount val="10"/>
                <c:pt idx="0">
                  <c:v>159.44</c:v>
                </c:pt>
                <c:pt idx="1">
                  <c:v>165.07400000000001</c:v>
                </c:pt>
                <c:pt idx="2">
                  <c:v>143.197</c:v>
                </c:pt>
                <c:pt idx="3">
                  <c:v>156.51499999999999</c:v>
                </c:pt>
                <c:pt idx="4">
                  <c:v>146.36100000000002</c:v>
                </c:pt>
                <c:pt idx="5">
                  <c:v>141.68600000000001</c:v>
                </c:pt>
                <c:pt idx="6">
                  <c:v>146.726</c:v>
                </c:pt>
                <c:pt idx="7">
                  <c:v>145.43200000000002</c:v>
                </c:pt>
                <c:pt idx="8">
                  <c:v>152.31700000000001</c:v>
                </c:pt>
                <c:pt idx="9">
                  <c:v>121.864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E1-4530-97D6-9E0EB5C34EBD}"/>
            </c:ext>
          </c:extLst>
        </c:ser>
        <c:ser>
          <c:idx val="2"/>
          <c:order val="2"/>
          <c:tx>
            <c:strRef>
              <c:f>B!$A$4</c:f>
              <c:strCache>
                <c:ptCount val="1"/>
                <c:pt idx="0">
                  <c:v>Construcții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B!$B$4:$K$4</c:f>
              <c:numCache>
                <c:formatCode>0.0</c:formatCode>
                <c:ptCount val="10"/>
                <c:pt idx="0">
                  <c:v>30.500000000000004</c:v>
                </c:pt>
                <c:pt idx="1">
                  <c:v>27.665999999999997</c:v>
                </c:pt>
                <c:pt idx="2">
                  <c:v>21.584</c:v>
                </c:pt>
                <c:pt idx="3">
                  <c:v>22.257000000000001</c:v>
                </c:pt>
                <c:pt idx="4">
                  <c:v>36.766999999999996</c:v>
                </c:pt>
                <c:pt idx="5">
                  <c:v>36.301000000000002</c:v>
                </c:pt>
                <c:pt idx="6">
                  <c:v>39.36</c:v>
                </c:pt>
                <c:pt idx="7">
                  <c:v>42.263999999999996</c:v>
                </c:pt>
                <c:pt idx="8">
                  <c:v>39.125999999999998</c:v>
                </c:pt>
                <c:pt idx="9">
                  <c:v>39.923999999999999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E1-4530-97D6-9E0EB5C34EBD}"/>
            </c:ext>
          </c:extLst>
        </c:ser>
        <c:ser>
          <c:idx val="3"/>
          <c:order val="3"/>
          <c:tx>
            <c:strRef>
              <c:f>B!$A$5</c:f>
              <c:strCache>
                <c:ptCount val="1"/>
                <c:pt idx="0">
                  <c:v>Alte sectoare ale economiei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B!$B$5:$K$5</c:f>
              <c:numCache>
                <c:formatCode>0.0</c:formatCode>
                <c:ptCount val="10"/>
                <c:pt idx="0">
                  <c:v>55.660000000000025</c:v>
                </c:pt>
                <c:pt idx="1">
                  <c:v>45.140999999999963</c:v>
                </c:pt>
                <c:pt idx="2">
                  <c:v>36.472000000000037</c:v>
                </c:pt>
                <c:pt idx="3">
                  <c:v>2.2800000000000331</c:v>
                </c:pt>
                <c:pt idx="4">
                  <c:v>64.068999999999988</c:v>
                </c:pt>
                <c:pt idx="5">
                  <c:v>54.616000000000057</c:v>
                </c:pt>
                <c:pt idx="6">
                  <c:v>34.661999999999935</c:v>
                </c:pt>
                <c:pt idx="7">
                  <c:v>51.00399999999992</c:v>
                </c:pt>
                <c:pt idx="8">
                  <c:v>69.18799999999996</c:v>
                </c:pt>
                <c:pt idx="9">
                  <c:v>59.752999999999936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E1-4530-97D6-9E0EB5C34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35253984"/>
        <c:axId val="131238400"/>
      </c:barChart>
      <c:lineChart>
        <c:grouping val="standard"/>
        <c:varyColors val="0"/>
        <c:ser>
          <c:idx val="0"/>
          <c:order val="0"/>
          <c:tx>
            <c:strRef>
              <c:f>B!$A$2</c:f>
              <c:strCache>
                <c:ptCount val="1"/>
                <c:pt idx="0">
                  <c:v>TOTAL ocupați în economia neobservată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B!$B$1:$K$1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B!$B$2:$K$2</c:f>
              <c:numCache>
                <c:formatCode>0.0</c:formatCode>
                <c:ptCount val="10"/>
                <c:pt idx="0">
                  <c:v>245.60000000000002</c:v>
                </c:pt>
                <c:pt idx="1">
                  <c:v>237.88099999999997</c:v>
                </c:pt>
                <c:pt idx="2">
                  <c:v>201.25300000000004</c:v>
                </c:pt>
                <c:pt idx="3">
                  <c:v>181.05200000000002</c:v>
                </c:pt>
                <c:pt idx="4">
                  <c:v>247.197</c:v>
                </c:pt>
                <c:pt idx="5">
                  <c:v>232.60300000000007</c:v>
                </c:pt>
                <c:pt idx="6">
                  <c:v>220.74799999999993</c:v>
                </c:pt>
                <c:pt idx="7">
                  <c:v>238.69999999999993</c:v>
                </c:pt>
                <c:pt idx="8">
                  <c:v>260.63099999999997</c:v>
                </c:pt>
                <c:pt idx="9">
                  <c:v>221.54099999999994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E1-4530-97D6-9E0EB5C34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5253984"/>
        <c:axId val="131238400"/>
      </c:lineChart>
      <c:catAx>
        <c:axId val="33525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1238400"/>
        <c:crosses val="autoZero"/>
        <c:auto val="1"/>
        <c:lblAlgn val="ctr"/>
        <c:lblOffset val="100"/>
        <c:noMultiLvlLbl val="0"/>
      </c:catAx>
      <c:valAx>
        <c:axId val="13123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3525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>
            <a:extLst>
              <a:ext uri="{FF2B5EF4-FFF2-40B4-BE49-F238E27FC236}">
                <a16:creationId xmlns:a16="http://schemas.microsoft.com/office/drawing/2014/main" id="{06561E58-C132-4D25-8CEA-3CFF5B7DBF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E394AF33-69A5-4451-8CCE-8345E360C39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F6863-384B-4CA4-8DBF-CD303D369817}" type="datetime1">
              <a:rPr lang="ro-RO" smtClean="0"/>
              <a:t>20.09.2025</a:t>
            </a:fld>
            <a:endParaRPr lang="ro-RO" dirty="0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49D1F1BD-26F2-44B3-8627-9527A30D8A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4BBB9F9D-3F74-4A74-8DAB-271AE4B03B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95B42-533F-4117-9978-A725B255DFF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37570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 noProof="0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83491-B64C-487D-8027-7F798A67912D}" type="datetime1">
              <a:rPr lang="ro-RO" noProof="0" smtClean="0"/>
              <a:pPr/>
              <a:t>20.09.2025</a:t>
            </a:fld>
            <a:endParaRPr lang="ro-RO" noProof="0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 noProof="0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/>
              <a:t>Faceţi clic pentru a edita Master stiluri text</a:t>
            </a:r>
            <a:endParaRPr lang="ro" dirty="0"/>
          </a:p>
          <a:p>
            <a:pPr lvl="1" rtl="0"/>
            <a:r>
              <a:rPr lang="ro" dirty="0"/>
              <a:t>Al doilea nivel</a:t>
            </a:r>
          </a:p>
          <a:p>
            <a:pPr lvl="2" rtl="0"/>
            <a:r>
              <a:rPr lang="ro" dirty="0"/>
              <a:t>Al treilea nivel</a:t>
            </a:r>
          </a:p>
          <a:p>
            <a:pPr lvl="3" rtl="0"/>
            <a:r>
              <a:rPr lang="ro" dirty="0"/>
              <a:t>Al patrulea nivel</a:t>
            </a:r>
          </a:p>
          <a:p>
            <a:pPr lvl="4" rtl="0"/>
            <a:r>
              <a:rPr lang="ro" dirty="0"/>
              <a:t>Al cincilea nivel</a:t>
            </a:r>
            <a:endParaRPr lang="en-US" dirty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 noProof="0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9E96A-5CA6-4D4E-BCEC-9BB19632420E}" type="slidenum">
              <a:rPr lang="ro-RO" noProof="0" smtClean="0"/>
              <a:t>‹#›</a:t>
            </a:fld>
            <a:endParaRPr lang="ro-RO" noProof="0"/>
          </a:p>
        </p:txBody>
      </p:sp>
    </p:spTree>
    <p:extLst>
      <p:ext uri="{BB962C8B-B14F-4D97-AF65-F5344CB8AC3E}">
        <p14:creationId xmlns:p14="http://schemas.microsoft.com/office/powerpoint/2010/main" val="172911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9E96A-5CA6-4D4E-BCEC-9BB19632420E}" type="slidenum">
              <a:rPr lang="ro-RO" smtClean="0"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10323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rtlCol="0"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o-RO" noProof="0"/>
              <a:t>Faceți clic pentru a edita stilul de subtitlu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87360B-7605-49BB-AB98-B37CD8F1F70D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7" name="Formă liberă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 rtlCol="0"/>
          <a:lstStyle/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 rtlCol="0"/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C3AF8A-73CC-4578-813D-941062E92C47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8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rtlCol="0"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4DCC22-2B3B-4E95-A6C0-7B546FEF03A3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9" name="Formă liberă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u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 rtlCol="0">
            <a:normAutofit/>
          </a:bodyPr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 rtlCol="0">
            <a:normAutofit/>
          </a:bodyPr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1D83DB-6552-48CD-AE58-91975A23AD42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10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u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 rtlCol="0">
            <a:normAutofit/>
          </a:bodyPr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 rtlCol="0">
            <a:normAutofit/>
          </a:bodyPr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C59EB1-6E62-47B2-B6DC-E8299858CBD1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12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BF0A1E-DEAD-4B0E-9C78-4C5DB9D559A8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7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69ADA3-242A-4E5B-984C-428630627E9B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6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rtlCol="0" anchor="b"/>
          <a:lstStyle>
            <a:lvl1pPr algn="l">
              <a:defRPr sz="2000" b="0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E084A9-B1A7-4A62-8543-EE1E68E3A33C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9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imagine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o-RO" noProof="0"/>
              <a:t>Faceți clic pe pictogramă pentru a adăuga o imagine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41C88F-06E6-4B16-A2A6-0A1241A2A382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9" name="Formă liberă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F49538-722B-4DF9-8C2E-0EBB92CDE02B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9" name="Formă liberă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13" name="Substituent text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921CE2-9A57-4536-B379-F9AC7A7732C9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11" name="Formă liberă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  <p:sp>
        <p:nvSpPr>
          <p:cNvPr id="14" name="Casetă text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o-RO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„</a:t>
            </a:r>
          </a:p>
        </p:txBody>
      </p:sp>
      <p:sp>
        <p:nvSpPr>
          <p:cNvPr id="15" name="Casetă text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o-RO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ș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rtlCol="0" anchor="b">
            <a:normAutofit/>
          </a:bodyPr>
          <a:lstStyle>
            <a:lvl1pPr algn="l">
              <a:defRPr sz="4800" b="0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6CCB17-631B-41E0-A25F-5EADF47922AD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9" name="Formă liberă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șă de nume cu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u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21" name="Substituent text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B1CBAD-3299-4D4A-86A4-956E885372C7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11" name="Formă liberă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  <p:sp>
        <p:nvSpPr>
          <p:cNvPr id="17" name="Casetă text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o-RO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„</a:t>
            </a:r>
          </a:p>
        </p:txBody>
      </p:sp>
      <p:sp>
        <p:nvSpPr>
          <p:cNvPr id="18" name="Casetă text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o-RO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rtlCol="0" anchor="ctr">
            <a:normAutofit/>
          </a:bodyPr>
          <a:lstStyle>
            <a:lvl1pPr algn="l">
              <a:defRPr sz="4800" b="0"/>
            </a:lvl1pPr>
          </a:lstStyle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21" name="Substituent text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42D86C-39EE-4EB4-B2DF-66B45F8D695E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9" name="Formă liberă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7F039E-282F-4663-8163-40566A5C9D34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8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rtlCol="0" anchor="ctr"/>
          <a:lstStyle/>
          <a:p>
            <a:pPr rtl="0"/>
            <a:r>
              <a:rPr lang="ro-RO" noProof="0"/>
              <a:t>Faceți clic pentru a edita stilul de titlu coordonator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 rtlCol="0"/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ro-RO" noProof="0" dirty="0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4B1FC5-159C-4445-B35E-AB1B8640C77A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o-RO" noProof="0"/>
          </a:p>
        </p:txBody>
      </p:sp>
      <p:sp>
        <p:nvSpPr>
          <p:cNvPr id="8" name="Formă liberă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o-RO" noProof="0" smtClean="0"/>
              <a:pPr rtl="0"/>
              <a:t>‹#›</a:t>
            </a:fld>
            <a:endParaRPr lang="ro-RO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ormă liberă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ormă liberă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ormă liberă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ormă liberă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ormă liberă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ormă liberă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ormă liberă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ormă liberă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ormă liberă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ormă liberă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ormă liberă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ormă liberă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ormă liberă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ormă liberă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ormă liberă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ormă liberă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ormă liberă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ormă liberă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ormă liberă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ormă liberă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ormă liberă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ormă liberă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ormă liberă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ormă liberă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Dreptunghi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o-RO" noProof="0" dirty="0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o-RO" noProof="0" dirty="0" err="1"/>
              <a:t>Faceţi</a:t>
            </a:r>
            <a:r>
              <a:rPr lang="ro-RO" noProof="0" dirty="0"/>
              <a:t> clic pentru a edita Master stiluri text</a:t>
            </a:r>
          </a:p>
          <a:p>
            <a:pPr lvl="1" rtl="0"/>
            <a:r>
              <a:rPr lang="ro-RO" noProof="0" dirty="0"/>
              <a:t>Al doilea nivel</a:t>
            </a:r>
          </a:p>
          <a:p>
            <a:pPr lvl="2" rtl="0"/>
            <a:r>
              <a:rPr lang="ro-RO" noProof="0" dirty="0"/>
              <a:t>Al treilea nivel</a:t>
            </a:r>
          </a:p>
          <a:p>
            <a:pPr lvl="3" rtl="0"/>
            <a:r>
              <a:rPr lang="ro-RO" noProof="0" dirty="0"/>
              <a:t>Al patrulea nivel</a:t>
            </a:r>
          </a:p>
          <a:p>
            <a:pPr lvl="4" rtl="0"/>
            <a:r>
              <a:rPr lang="ro-RO" noProof="0" dirty="0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EDCC056F-6652-4351-902B-33F866DD5310}" type="datetime1">
              <a:rPr lang="ro-RO" noProof="0" smtClean="0"/>
              <a:t>20.09.2025</a:t>
            </a:fld>
            <a:endParaRPr lang="ro-RO" noProof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o-RO" noProof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  <a:latin typeface="Arial" panose="020B0604020202020204" pitchFamily="34" charset="0"/>
              </a:defRPr>
            </a:lvl1pPr>
          </a:lstStyle>
          <a:p>
            <a:fld id="{D57F1E4F-1CFF-5643-939E-217C01CDF565}" type="slidenum">
              <a:rPr lang="ro-RO" noProof="0" smtClean="0"/>
              <a:pPr/>
              <a:t>‹#›</a:t>
            </a:fld>
            <a:endParaRPr lang="ro-RO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2465035" y="1166219"/>
            <a:ext cx="8915399" cy="2262781"/>
          </a:xfrm>
        </p:spPr>
        <p:txBody>
          <a:bodyPr rtlCol="0"/>
          <a:lstStyle/>
          <a:p>
            <a:pPr rtl="0"/>
            <a:r>
              <a:rPr lang="ro-RO" dirty="0"/>
              <a:t>Economia Moldovei:</a:t>
            </a:r>
            <a:br>
              <a:rPr lang="ro-RO" dirty="0"/>
            </a:br>
            <a:r>
              <a:rPr lang="ro-RO" dirty="0"/>
              <a:t>O privire de ansamblu</a:t>
            </a: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2577924" y="3772668"/>
            <a:ext cx="8915399" cy="1919113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ro-RO" dirty="0" err="1"/>
              <a:t>PhD</a:t>
            </a:r>
            <a:r>
              <a:rPr lang="ro-RO" dirty="0"/>
              <a:t> Veaceslav Ioniță</a:t>
            </a:r>
          </a:p>
          <a:p>
            <a:pPr rtl="0"/>
            <a:r>
              <a:rPr lang="ro-RO" dirty="0"/>
              <a:t>Economist</a:t>
            </a:r>
          </a:p>
          <a:p>
            <a:pPr rtl="0"/>
            <a:r>
              <a:rPr lang="ro-RO" dirty="0"/>
              <a:t>IDIS Viitorul</a:t>
            </a:r>
          </a:p>
          <a:p>
            <a:pPr rtl="0"/>
            <a:endParaRPr lang="ro-RO" dirty="0"/>
          </a:p>
          <a:p>
            <a:pPr rtl="0"/>
            <a:r>
              <a:rPr lang="ro-RO"/>
              <a:t>21 Septembrie 2025 </a:t>
            </a:r>
            <a:endParaRPr lang="ro-RO" dirty="0"/>
          </a:p>
          <a:p>
            <a:pPr rtl="0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622625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94BD232-B0EE-E13A-435F-EB362B139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34" y="376518"/>
            <a:ext cx="9837177" cy="986117"/>
          </a:xfrm>
        </p:spPr>
        <p:txBody>
          <a:bodyPr>
            <a:normAutofit fontScale="90000"/>
          </a:bodyPr>
          <a:lstStyle/>
          <a:p>
            <a:r>
              <a:rPr lang="ro-MD" dirty="0"/>
              <a:t>5 cerințe cheie față de date pentru o înțelegere cât mai bună a situației din economie sau sector</a:t>
            </a: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13F0DE5B-506D-A3E4-6591-A2B3D0838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506" y="1644162"/>
            <a:ext cx="10617106" cy="4837320"/>
          </a:xfrm>
        </p:spPr>
        <p:txBody>
          <a:bodyPr>
            <a:normAutofit fontScale="77500" lnSpcReduction="20000"/>
          </a:bodyPr>
          <a:lstStyle/>
          <a:p>
            <a:r>
              <a:rPr lang="ro-RO" dirty="0"/>
              <a:t>Integrarea datelor din diverse surse</a:t>
            </a:r>
          </a:p>
          <a:p>
            <a:pPr lvl="1"/>
            <a:r>
              <a:rPr lang="ro-RO" dirty="0"/>
              <a:t>Oficiale, sondaje, focus grupuri, interviuri</a:t>
            </a:r>
          </a:p>
          <a:p>
            <a:pPr lvl="1"/>
            <a:r>
              <a:rPr lang="ro-RO" dirty="0"/>
              <a:t>Exemplu:</a:t>
            </a:r>
          </a:p>
          <a:p>
            <a:pPr lvl="2"/>
            <a:r>
              <a:rPr lang="ro-RO" dirty="0"/>
              <a:t>Comerțul online, 20% plăti online, restul neobservat</a:t>
            </a:r>
          </a:p>
          <a:p>
            <a:pPr lvl="2"/>
            <a:r>
              <a:rPr lang="ro-RO" dirty="0"/>
              <a:t>Turism peste hotare, doar 25% prin agenții, restul neobservat</a:t>
            </a:r>
          </a:p>
          <a:p>
            <a:pPr lvl="2"/>
            <a:r>
              <a:rPr lang="ro-RO" dirty="0"/>
              <a:t>Fenomenul mitei: lipsa datelor oficiale, doar 3 instrumente alternative</a:t>
            </a:r>
          </a:p>
          <a:p>
            <a:r>
              <a:rPr lang="ro-RO" dirty="0"/>
              <a:t>Analiza pe orizontală, Privire de ansamblu, serii lungi de date</a:t>
            </a:r>
          </a:p>
          <a:p>
            <a:pPr lvl="1"/>
            <a:r>
              <a:rPr lang="ro-RO" dirty="0"/>
              <a:t>Statistică istorică, dinamici 50-100 ani</a:t>
            </a:r>
          </a:p>
          <a:p>
            <a:pPr lvl="1"/>
            <a:r>
              <a:rPr lang="ro-RO" dirty="0"/>
              <a:t>Exemplu:</a:t>
            </a:r>
          </a:p>
          <a:p>
            <a:pPr lvl="2"/>
            <a:r>
              <a:rPr lang="ro-RO" dirty="0"/>
              <a:t>Evoluția PIB, Preț apartamente, mari mici? Dinamici de 60 ani, raportat salariu</a:t>
            </a:r>
          </a:p>
          <a:p>
            <a:r>
              <a:rPr lang="ro-RO" dirty="0"/>
              <a:t>Analiza pe verticală, Comparația cu alte state</a:t>
            </a:r>
          </a:p>
          <a:p>
            <a:r>
              <a:rPr lang="ro-RO" dirty="0"/>
              <a:t> Corelația și analiza multidimensională a datelor, evită să interpretezi o cifră prin ea însăși</a:t>
            </a:r>
          </a:p>
          <a:p>
            <a:pPr lvl="1"/>
            <a:r>
              <a:rPr lang="ro-RO" dirty="0"/>
              <a:t>Exportul Moldovei, impactul Ucrainei, Liberalizarea-embargou 2014, Război-Majorarea cotelor în UE, 2022</a:t>
            </a:r>
          </a:p>
          <a:p>
            <a:r>
              <a:rPr lang="ro-RO" dirty="0"/>
              <a:t>Indicatori </a:t>
            </a:r>
            <a:r>
              <a:rPr lang="ro-RO" dirty="0" err="1"/>
              <a:t>complexi</a:t>
            </a:r>
            <a:r>
              <a:rPr lang="ro-RO" dirty="0"/>
              <a:t>, </a:t>
            </a:r>
          </a:p>
          <a:p>
            <a:pPr lvl="1"/>
            <a:r>
              <a:rPr lang="ro-RO" dirty="0"/>
              <a:t>Care cumulează în sine câțiva indicatori primari, cea ce permite o înțelegere mai clara a fenomenelor economice</a:t>
            </a:r>
          </a:p>
          <a:p>
            <a:pPr lvl="1"/>
            <a:r>
              <a:rPr lang="ro-RO" dirty="0"/>
              <a:t>Exemple:</a:t>
            </a:r>
          </a:p>
          <a:p>
            <a:pPr lvl="2"/>
            <a:r>
              <a:rPr lang="ro-RO" dirty="0"/>
              <a:t>Creditarea NETA a businessului, Accesibilitatea locuințelor</a:t>
            </a:r>
          </a:p>
          <a:p>
            <a:pPr lvl="1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25110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D7E0FB8F-1BB4-4FBB-B353-E3E451A6F4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470577"/>
              </p:ext>
            </p:extLst>
          </p:nvPr>
        </p:nvGraphicFramePr>
        <p:xfrm>
          <a:off x="293915" y="244929"/>
          <a:ext cx="11658600" cy="636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518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BF70DE4A-109B-4750-85B4-1CF8315DF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798729"/>
              </p:ext>
            </p:extLst>
          </p:nvPr>
        </p:nvGraphicFramePr>
        <p:xfrm>
          <a:off x="1685925" y="571499"/>
          <a:ext cx="9886952" cy="545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1738">
                  <a:extLst>
                    <a:ext uri="{9D8B030D-6E8A-4147-A177-3AD203B41FA5}">
                      <a16:colId xmlns:a16="http://schemas.microsoft.com/office/drawing/2014/main" val="960888305"/>
                    </a:ext>
                  </a:extLst>
                </a:gridCol>
                <a:gridCol w="2471738">
                  <a:extLst>
                    <a:ext uri="{9D8B030D-6E8A-4147-A177-3AD203B41FA5}">
                      <a16:colId xmlns:a16="http://schemas.microsoft.com/office/drawing/2014/main" val="1743841156"/>
                    </a:ext>
                  </a:extLst>
                </a:gridCol>
                <a:gridCol w="2471738">
                  <a:extLst>
                    <a:ext uri="{9D8B030D-6E8A-4147-A177-3AD203B41FA5}">
                      <a16:colId xmlns:a16="http://schemas.microsoft.com/office/drawing/2014/main" val="826157914"/>
                    </a:ext>
                  </a:extLst>
                </a:gridCol>
                <a:gridCol w="2471738">
                  <a:extLst>
                    <a:ext uri="{9D8B030D-6E8A-4147-A177-3AD203B41FA5}">
                      <a16:colId xmlns:a16="http://schemas.microsoft.com/office/drawing/2014/main" val="3561143"/>
                    </a:ext>
                  </a:extLst>
                </a:gridCol>
              </a:tblGrid>
              <a:tr h="2166422">
                <a:tc>
                  <a:txBody>
                    <a:bodyPr/>
                    <a:lstStyle/>
                    <a:p>
                      <a:pPr algn="ctr" fontAlgn="b"/>
                      <a:r>
                        <a:rPr lang="ro-RO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Economiile populației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Bancă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o-MD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Și alte instituții financiare</a:t>
                      </a:r>
                      <a:endParaRPr lang="ro-R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Acasă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6364418"/>
                  </a:ext>
                </a:extLst>
              </a:tr>
              <a:tr h="1097134">
                <a:tc>
                  <a:txBody>
                    <a:bodyPr/>
                    <a:lstStyle/>
                    <a:p>
                      <a:pPr algn="l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Economii în Lei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6332032"/>
                  </a:ext>
                </a:extLst>
              </a:tr>
              <a:tr h="1097134">
                <a:tc>
                  <a:txBody>
                    <a:bodyPr/>
                    <a:lstStyle/>
                    <a:p>
                      <a:pPr algn="l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Economii în Valută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3705480"/>
                  </a:ext>
                </a:extLst>
              </a:tr>
              <a:tr h="1097134">
                <a:tc>
                  <a:txBody>
                    <a:bodyPr/>
                    <a:lstStyle/>
                    <a:p>
                      <a:pPr algn="l" fontAlgn="b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6046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202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B89325C0-89C0-EC7D-2BCB-94480648E3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374092"/>
              </p:ext>
            </p:extLst>
          </p:nvPr>
        </p:nvGraphicFramePr>
        <p:xfrm>
          <a:off x="598311" y="259644"/>
          <a:ext cx="11401778" cy="649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862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472D1-4455-799C-5B6F-54899E28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DF00771C-62E1-498C-BFF5-418ABA649C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2714337"/>
              </p:ext>
            </p:extLst>
          </p:nvPr>
        </p:nvGraphicFramePr>
        <p:xfrm>
          <a:off x="1625600" y="180622"/>
          <a:ext cx="10001956" cy="6536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8429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EB4D434D-A3E9-9936-2B6B-43665BAFD2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592457"/>
              </p:ext>
            </p:extLst>
          </p:nvPr>
        </p:nvGraphicFramePr>
        <p:xfrm>
          <a:off x="519289" y="237068"/>
          <a:ext cx="11356622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3338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CA7DBFF9-02E8-437A-B163-A2DD5DA9AE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7809948"/>
              </p:ext>
            </p:extLst>
          </p:nvPr>
        </p:nvGraphicFramePr>
        <p:xfrm>
          <a:off x="473529" y="130630"/>
          <a:ext cx="11299371" cy="631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786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:a16="http://schemas.microsoft.com/office/drawing/2014/main" id="{20F426A8-3FE7-6F0A-F5A6-AA5605495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Indicatorii Economici de Bază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F5CAE138-5EE7-BCBF-A08E-89FE1D6AD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/>
              <a:t>PIB, Producția Industrială, Producția Agricolă</a:t>
            </a:r>
          </a:p>
        </p:txBody>
      </p:sp>
    </p:spTree>
    <p:extLst>
      <p:ext uri="{BB962C8B-B14F-4D97-AF65-F5344CB8AC3E}">
        <p14:creationId xmlns:p14="http://schemas.microsoft.com/office/powerpoint/2010/main" val="2288493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EF9A2BA7-9248-7DDC-8059-D914DF661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7529587"/>
              </p:ext>
            </p:extLst>
          </p:nvPr>
        </p:nvGraphicFramePr>
        <p:xfrm>
          <a:off x="789272" y="250257"/>
          <a:ext cx="11088303" cy="641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7464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D8265B9B-77C1-9E80-54A7-EE5A5A695F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27607"/>
              </p:ext>
            </p:extLst>
          </p:nvPr>
        </p:nvGraphicFramePr>
        <p:xfrm>
          <a:off x="346509" y="221381"/>
          <a:ext cx="11598443" cy="6468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854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D97BA11C-451E-46DF-8A98-40EF792396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535563"/>
              </p:ext>
            </p:extLst>
          </p:nvPr>
        </p:nvGraphicFramePr>
        <p:xfrm>
          <a:off x="548639" y="192505"/>
          <a:ext cx="11454063" cy="649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9330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C4FFFFC9-A704-7C5D-82E0-A015600351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621775"/>
              </p:ext>
            </p:extLst>
          </p:nvPr>
        </p:nvGraphicFramePr>
        <p:xfrm>
          <a:off x="404261" y="182881"/>
          <a:ext cx="11473313" cy="6410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794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:a16="http://schemas.microsoft.com/office/drawing/2014/main" id="{7831D7B1-E348-4D66-38E2-F16EBBCC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Industria și Agricultura</a:t>
            </a:r>
          </a:p>
        </p:txBody>
      </p:sp>
    </p:spTree>
    <p:extLst>
      <p:ext uri="{BB962C8B-B14F-4D97-AF65-F5344CB8AC3E}">
        <p14:creationId xmlns:p14="http://schemas.microsoft.com/office/powerpoint/2010/main" val="1604577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0CBAD018-A6AF-6AE2-AD04-4D422A1FE0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803587"/>
              </p:ext>
            </p:extLst>
          </p:nvPr>
        </p:nvGraphicFramePr>
        <p:xfrm>
          <a:off x="904775" y="250257"/>
          <a:ext cx="11049802" cy="648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7442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4C467097-04B0-083B-7FD1-D5024DB9D2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572597"/>
              </p:ext>
            </p:extLst>
          </p:nvPr>
        </p:nvGraphicFramePr>
        <p:xfrm>
          <a:off x="433137" y="211756"/>
          <a:ext cx="11550315" cy="652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7673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A8E435E3-1F3B-4259-F719-A3E79514E8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755915"/>
              </p:ext>
            </p:extLst>
          </p:nvPr>
        </p:nvGraphicFramePr>
        <p:xfrm>
          <a:off x="596766" y="308008"/>
          <a:ext cx="11338560" cy="6189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2870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E5CDECAF-C353-56D3-5B1C-E17941174D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514579"/>
              </p:ext>
            </p:extLst>
          </p:nvPr>
        </p:nvGraphicFramePr>
        <p:xfrm>
          <a:off x="680720" y="325120"/>
          <a:ext cx="11074399" cy="622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3889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D4800DD7-A496-345E-42AA-B28FF9BF3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719255"/>
              </p:ext>
            </p:extLst>
          </p:nvPr>
        </p:nvGraphicFramePr>
        <p:xfrm>
          <a:off x="680720" y="294640"/>
          <a:ext cx="11247120" cy="618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0694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9FED885E-20CA-7A69-9189-177F9C47AF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0196971"/>
              </p:ext>
            </p:extLst>
          </p:nvPr>
        </p:nvGraphicFramePr>
        <p:xfrm>
          <a:off x="528320" y="193040"/>
          <a:ext cx="11308080" cy="63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2655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:a16="http://schemas.microsoft.com/office/drawing/2014/main" id="{12755189-A729-1377-C809-0AB5FE38B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Populația Moldovei,  Migrația și Resursele de Muncă</a:t>
            </a:r>
          </a:p>
        </p:txBody>
      </p:sp>
    </p:spTree>
    <p:extLst>
      <p:ext uri="{BB962C8B-B14F-4D97-AF65-F5344CB8AC3E}">
        <p14:creationId xmlns:p14="http://schemas.microsoft.com/office/powerpoint/2010/main" val="2907738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hemă logică: conector în afara paginii 3">
            <a:extLst>
              <a:ext uri="{FF2B5EF4-FFF2-40B4-BE49-F238E27FC236}">
                <a16:creationId xmlns:a16="http://schemas.microsoft.com/office/drawing/2014/main" id="{8F5F6F38-318F-4ACF-92C7-876A13CB7CA9}"/>
              </a:ext>
            </a:extLst>
          </p:cNvPr>
          <p:cNvSpPr/>
          <p:nvPr/>
        </p:nvSpPr>
        <p:spPr>
          <a:xfrm>
            <a:off x="1588169" y="409074"/>
            <a:ext cx="10194758" cy="1331495"/>
          </a:xfrm>
          <a:prstGeom prst="flowChartOffpage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Populația Moldovei la 01.01.2025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3.934</a:t>
            </a:r>
          </a:p>
        </p:txBody>
      </p:sp>
      <p:sp>
        <p:nvSpPr>
          <p:cNvPr id="5" name="Schemă logică: conector în afara paginii 4">
            <a:extLst>
              <a:ext uri="{FF2B5EF4-FFF2-40B4-BE49-F238E27FC236}">
                <a16:creationId xmlns:a16="http://schemas.microsoft.com/office/drawing/2014/main" id="{58DE84B7-33DF-4B68-A3E0-A3F4D8959169}"/>
              </a:ext>
            </a:extLst>
          </p:cNvPr>
          <p:cNvSpPr/>
          <p:nvPr/>
        </p:nvSpPr>
        <p:spPr>
          <a:xfrm>
            <a:off x="1588169" y="1876927"/>
            <a:ext cx="7555831" cy="1411706"/>
          </a:xfrm>
          <a:prstGeom prst="flowChartOffpageConnec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Dreapta Nistrului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3.484</a:t>
            </a:r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1D299379-7B1C-4EE9-B9BC-620F46606E5F}"/>
              </a:ext>
            </a:extLst>
          </p:cNvPr>
          <p:cNvSpPr/>
          <p:nvPr/>
        </p:nvSpPr>
        <p:spPr>
          <a:xfrm>
            <a:off x="9520989" y="1868905"/>
            <a:ext cx="2261938" cy="1203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Stânga Nistrului</a:t>
            </a:r>
          </a:p>
          <a:p>
            <a:pPr algn="ctr"/>
            <a:r>
              <a:rPr lang="ro-RO" dirty="0"/>
              <a:t>450</a:t>
            </a:r>
          </a:p>
        </p:txBody>
      </p:sp>
      <p:sp>
        <p:nvSpPr>
          <p:cNvPr id="7" name="Schemă logică: conector în afara paginii 6">
            <a:extLst>
              <a:ext uri="{FF2B5EF4-FFF2-40B4-BE49-F238E27FC236}">
                <a16:creationId xmlns:a16="http://schemas.microsoft.com/office/drawing/2014/main" id="{DD6D0E53-3340-4DBC-BC53-0C4C8A1C1942}"/>
              </a:ext>
            </a:extLst>
          </p:cNvPr>
          <p:cNvSpPr/>
          <p:nvPr/>
        </p:nvSpPr>
        <p:spPr>
          <a:xfrm>
            <a:off x="1588169" y="3424991"/>
            <a:ext cx="6095999" cy="1411706"/>
          </a:xfrm>
          <a:prstGeom prst="flowChartOffpage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În țară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2.381</a:t>
            </a:r>
          </a:p>
        </p:txBody>
      </p:sp>
      <p:sp>
        <p:nvSpPr>
          <p:cNvPr id="8" name="Dreptunghi 7">
            <a:extLst>
              <a:ext uri="{FF2B5EF4-FFF2-40B4-BE49-F238E27FC236}">
                <a16:creationId xmlns:a16="http://schemas.microsoft.com/office/drawing/2014/main" id="{50553248-74D7-4498-A76D-D1141935213A}"/>
              </a:ext>
            </a:extLst>
          </p:cNvPr>
          <p:cNvSpPr/>
          <p:nvPr/>
        </p:nvSpPr>
        <p:spPr>
          <a:xfrm>
            <a:off x="9520989" y="3360821"/>
            <a:ext cx="2261938" cy="1203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Plecați peste hotare DN</a:t>
            </a:r>
          </a:p>
          <a:p>
            <a:pPr algn="ctr"/>
            <a:r>
              <a:rPr lang="ro-RO" dirty="0"/>
              <a:t>1,103</a:t>
            </a:r>
          </a:p>
        </p:txBody>
      </p:sp>
      <p:sp>
        <p:nvSpPr>
          <p:cNvPr id="9" name="Schemă logică: conector în afara paginii 8">
            <a:extLst>
              <a:ext uri="{FF2B5EF4-FFF2-40B4-BE49-F238E27FC236}">
                <a16:creationId xmlns:a16="http://schemas.microsoft.com/office/drawing/2014/main" id="{D7A6C3D5-C95C-428A-A54E-A70D5A86121B}"/>
              </a:ext>
            </a:extLst>
          </p:cNvPr>
          <p:cNvSpPr/>
          <p:nvPr/>
        </p:nvSpPr>
        <p:spPr>
          <a:xfrm>
            <a:off x="1588168" y="4924930"/>
            <a:ext cx="5366085" cy="1523995"/>
          </a:xfrm>
          <a:prstGeom prst="flowChartOffpage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Aflați la moment în țară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2.270</a:t>
            </a:r>
          </a:p>
          <a:p>
            <a:pPr algn="ctr"/>
            <a:endParaRPr lang="ro-RO" dirty="0">
              <a:solidFill>
                <a:schemeClr val="tx1"/>
              </a:solidFill>
            </a:endParaRPr>
          </a:p>
          <a:p>
            <a:pPr algn="ctr"/>
            <a:r>
              <a:rPr lang="ro-RO" dirty="0">
                <a:solidFill>
                  <a:schemeClr val="tx1"/>
                </a:solidFill>
              </a:rPr>
              <a:t>(2.100 - 2.300)</a:t>
            </a:r>
          </a:p>
        </p:txBody>
      </p:sp>
      <p:sp>
        <p:nvSpPr>
          <p:cNvPr id="10" name="Dreptunghi 9">
            <a:extLst>
              <a:ext uri="{FF2B5EF4-FFF2-40B4-BE49-F238E27FC236}">
                <a16:creationId xmlns:a16="http://schemas.microsoft.com/office/drawing/2014/main" id="{21B71CB7-37A6-435F-8404-69448B478C5F}"/>
              </a:ext>
            </a:extLst>
          </p:cNvPr>
          <p:cNvSpPr/>
          <p:nvPr/>
        </p:nvSpPr>
        <p:spPr>
          <a:xfrm>
            <a:off x="9520989" y="4836697"/>
            <a:ext cx="2261938" cy="1203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Plecați temporar la muncă peste hotare 80</a:t>
            </a:r>
          </a:p>
          <a:p>
            <a:pPr algn="ctr"/>
            <a:r>
              <a:rPr lang="ro-RO" dirty="0"/>
              <a:t>(60 – 100)</a:t>
            </a:r>
          </a:p>
        </p:txBody>
      </p:sp>
      <p:sp>
        <p:nvSpPr>
          <p:cNvPr id="11" name="Dreptunghi 10">
            <a:extLst>
              <a:ext uri="{FF2B5EF4-FFF2-40B4-BE49-F238E27FC236}">
                <a16:creationId xmlns:a16="http://schemas.microsoft.com/office/drawing/2014/main" id="{5C88316E-C31A-45E4-A0D5-9E63B87DDF68}"/>
              </a:ext>
            </a:extLst>
          </p:cNvPr>
          <p:cNvSpPr/>
          <p:nvPr/>
        </p:nvSpPr>
        <p:spPr>
          <a:xfrm>
            <a:off x="7162800" y="4836697"/>
            <a:ext cx="2261938" cy="12031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Plecați la odihnă și rude peste hotare 35</a:t>
            </a:r>
          </a:p>
          <a:p>
            <a:pPr algn="ctr"/>
            <a:r>
              <a:rPr lang="ro-RO" dirty="0"/>
              <a:t>(20-50)</a:t>
            </a:r>
          </a:p>
        </p:txBody>
      </p:sp>
    </p:spTree>
    <p:extLst>
      <p:ext uri="{BB962C8B-B14F-4D97-AF65-F5344CB8AC3E}">
        <p14:creationId xmlns:p14="http://schemas.microsoft.com/office/powerpoint/2010/main" val="3762687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525ECE49-CD4D-4B45-8DF8-ACFF59CE7F03}"/>
              </a:ext>
            </a:extLst>
          </p:cNvPr>
          <p:cNvGraphicFramePr>
            <a:graphicFrameLocks/>
          </p:cNvGraphicFramePr>
          <p:nvPr/>
        </p:nvGraphicFramePr>
        <p:xfrm>
          <a:off x="391885" y="209006"/>
          <a:ext cx="11564983" cy="6357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8273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F7B766E2-40FC-12AB-F2A8-AC6855710A24}"/>
              </a:ext>
            </a:extLst>
          </p:cNvPr>
          <p:cNvGraphicFramePr>
            <a:graphicFrameLocks/>
          </p:cNvGraphicFramePr>
          <p:nvPr/>
        </p:nvGraphicFramePr>
        <p:xfrm>
          <a:off x="635726" y="418011"/>
          <a:ext cx="11173097" cy="615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9273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0F523534-5039-D6F0-6052-157C1E7DFE73}"/>
              </a:ext>
            </a:extLst>
          </p:cNvPr>
          <p:cNvGraphicFramePr>
            <a:graphicFrameLocks/>
          </p:cNvGraphicFramePr>
          <p:nvPr/>
        </p:nvGraphicFramePr>
        <p:xfrm>
          <a:off x="644433" y="330925"/>
          <a:ext cx="11312435" cy="6078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8042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F99E4-50AA-D6C3-1174-1215B0CDA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9982B6D3-3C2D-4F8C-B2A1-F3511CEB4154}"/>
              </a:ext>
            </a:extLst>
          </p:cNvPr>
          <p:cNvGraphicFramePr>
            <a:graphicFrameLocks/>
          </p:cNvGraphicFramePr>
          <p:nvPr/>
        </p:nvGraphicFramePr>
        <p:xfrm>
          <a:off x="641131" y="357352"/>
          <a:ext cx="11246069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8325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48FD6-4A95-6B95-BF31-9874E8AD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9EC13BEB-DAD2-4B45-971B-620FA3F7B6B2}"/>
              </a:ext>
            </a:extLst>
          </p:cNvPr>
          <p:cNvGraphicFramePr>
            <a:graphicFrameLocks/>
          </p:cNvGraphicFramePr>
          <p:nvPr/>
        </p:nvGraphicFramePr>
        <p:xfrm>
          <a:off x="600891" y="357052"/>
          <a:ext cx="11207931" cy="6217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3199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637B6A04-53A1-4F9E-B351-4035ABB7A7F1}"/>
              </a:ext>
            </a:extLst>
          </p:cNvPr>
          <p:cNvGraphicFramePr>
            <a:graphicFrameLocks/>
          </p:cNvGraphicFramePr>
          <p:nvPr/>
        </p:nvGraphicFramePr>
        <p:xfrm>
          <a:off x="339633" y="217714"/>
          <a:ext cx="11643361" cy="6418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5739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D8A58-285C-DA3E-6566-B7CCD635D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8628F364-AF63-5016-ECC4-A1CF0C389150}"/>
              </a:ext>
            </a:extLst>
          </p:cNvPr>
          <p:cNvGraphicFramePr>
            <a:graphicFrameLocks/>
          </p:cNvGraphicFramePr>
          <p:nvPr/>
        </p:nvGraphicFramePr>
        <p:xfrm>
          <a:off x="777766" y="283779"/>
          <a:ext cx="10878206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8767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CA7B9-220D-3B4B-ABE3-FDC084CF9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F6AADE2A-30A1-FC73-B6B2-66F9D85F5226}"/>
              </a:ext>
            </a:extLst>
          </p:cNvPr>
          <p:cNvGraphicFramePr>
            <a:graphicFrameLocks/>
          </p:cNvGraphicFramePr>
          <p:nvPr/>
        </p:nvGraphicFramePr>
        <p:xfrm>
          <a:off x="746234" y="399393"/>
          <a:ext cx="11067393" cy="590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3420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4B913-C2ED-A475-6B16-0ADEE5B7B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018524EB-0C8A-25C2-323D-99C39C7FA8AD}"/>
              </a:ext>
            </a:extLst>
          </p:cNvPr>
          <p:cNvGraphicFramePr>
            <a:graphicFrameLocks/>
          </p:cNvGraphicFramePr>
          <p:nvPr/>
        </p:nvGraphicFramePr>
        <p:xfrm>
          <a:off x="672662" y="367861"/>
          <a:ext cx="11140966" cy="607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9323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CE73B36D-40B4-B07A-B421-F0B2A16873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909369"/>
              </p:ext>
            </p:extLst>
          </p:nvPr>
        </p:nvGraphicFramePr>
        <p:xfrm>
          <a:off x="733778" y="383821"/>
          <a:ext cx="11029244" cy="6186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7336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B964149-9BB0-484D-A3AF-B9AE53678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6150" y="305705"/>
            <a:ext cx="8911687" cy="1280890"/>
          </a:xfrm>
        </p:spPr>
        <p:txBody>
          <a:bodyPr>
            <a:noAutofit/>
          </a:bodyPr>
          <a:lstStyle/>
          <a:p>
            <a:r>
              <a:rPr lang="ro-RO" sz="2400" dirty="0" err="1"/>
              <a:t>Dumneavostră</a:t>
            </a:r>
            <a:r>
              <a:rPr lang="en-US" sz="2400" dirty="0"/>
              <a:t> </a:t>
            </a:r>
            <a:r>
              <a:rPr lang="en-US" sz="2400" dirty="0" err="1"/>
              <a:t>aveți</a:t>
            </a:r>
            <a:r>
              <a:rPr lang="en-US" sz="2400" dirty="0"/>
              <a:t> rude </a:t>
            </a:r>
            <a:r>
              <a:rPr lang="en-US" sz="2400" dirty="0" err="1"/>
              <a:t>apropiate</a:t>
            </a:r>
            <a:r>
              <a:rPr lang="en-US" sz="2400" dirty="0"/>
              <a:t> de </a:t>
            </a:r>
            <a:r>
              <a:rPr lang="en-US" sz="2400" dirty="0" err="1"/>
              <a:t>gradul</a:t>
            </a:r>
            <a:r>
              <a:rPr lang="en-US" sz="2400" dirty="0"/>
              <a:t> I, </a:t>
            </a:r>
            <a:r>
              <a:rPr lang="en-US" sz="2400" dirty="0" err="1"/>
              <a:t>peste</a:t>
            </a:r>
            <a:r>
              <a:rPr lang="en-US" sz="2400" dirty="0"/>
              <a:t> </a:t>
            </a:r>
            <a:r>
              <a:rPr lang="en-US" sz="2400" dirty="0" err="1"/>
              <a:t>hotare</a:t>
            </a:r>
            <a:r>
              <a:rPr lang="en-US" sz="2400" dirty="0"/>
              <a:t> (</a:t>
            </a:r>
            <a:r>
              <a:rPr lang="en-US" sz="2400" dirty="0" err="1"/>
              <a:t>soț</a:t>
            </a:r>
            <a:r>
              <a:rPr lang="en-US" sz="2400" dirty="0"/>
              <a:t>/</a:t>
            </a:r>
            <a:r>
              <a:rPr lang="en-US" sz="2400" dirty="0" err="1"/>
              <a:t>soție</a:t>
            </a:r>
            <a:r>
              <a:rPr lang="en-US" sz="2400" dirty="0"/>
              <a:t>, </a:t>
            </a:r>
            <a:r>
              <a:rPr lang="en-US" sz="2400" dirty="0" err="1"/>
              <a:t>frate</a:t>
            </a:r>
            <a:r>
              <a:rPr lang="en-US" sz="2400" dirty="0"/>
              <a:t>/</a:t>
            </a:r>
            <a:r>
              <a:rPr lang="en-US" sz="2400" dirty="0" err="1"/>
              <a:t>sor</a:t>
            </a:r>
            <a:r>
              <a:rPr lang="en-US" sz="2400" dirty="0"/>
              <a:t>, </a:t>
            </a:r>
            <a:r>
              <a:rPr lang="en-US" sz="2400" dirty="0" err="1"/>
              <a:t>fiu</a:t>
            </a:r>
            <a:r>
              <a:rPr lang="en-US" sz="2400" dirty="0"/>
              <a:t>/</a:t>
            </a:r>
            <a:r>
              <a:rPr lang="en-US" sz="2400" dirty="0" err="1"/>
              <a:t>fiică</a:t>
            </a:r>
            <a:r>
              <a:rPr lang="en-US" sz="2400" dirty="0"/>
              <a:t>, </a:t>
            </a:r>
            <a:r>
              <a:rPr lang="en-US" sz="2400" dirty="0" err="1"/>
              <a:t>mamă</a:t>
            </a:r>
            <a:r>
              <a:rPr lang="en-US" sz="2400" dirty="0"/>
              <a:t>/</a:t>
            </a:r>
            <a:r>
              <a:rPr lang="en-US" sz="2400" dirty="0" err="1"/>
              <a:t>tată</a:t>
            </a:r>
            <a:r>
              <a:rPr lang="en-US" sz="2400" dirty="0"/>
              <a:t>)?</a:t>
            </a:r>
            <a:endParaRPr lang="ro-RO" sz="2400" dirty="0"/>
          </a:p>
        </p:txBody>
      </p:sp>
      <p:graphicFrame>
        <p:nvGraphicFramePr>
          <p:cNvPr id="4" name="Диаграмма 4">
            <a:extLst>
              <a:ext uri="{FF2B5EF4-FFF2-40B4-BE49-F238E27FC236}">
                <a16:creationId xmlns:a16="http://schemas.microsoft.com/office/drawing/2014/main" id="{041FCE86-A3F3-472D-A3BD-B52089E79E0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7325" y="1238251"/>
          <a:ext cx="10047288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tăText 4">
            <a:extLst>
              <a:ext uri="{FF2B5EF4-FFF2-40B4-BE49-F238E27FC236}">
                <a16:creationId xmlns:a16="http://schemas.microsoft.com/office/drawing/2014/main" id="{88135D39-CD3B-44C4-8A9F-A5763526D749}"/>
              </a:ext>
            </a:extLst>
          </p:cNvPr>
          <p:cNvSpPr txBox="1"/>
          <p:nvPr/>
        </p:nvSpPr>
        <p:spPr>
          <a:xfrm>
            <a:off x="1280319" y="5905964"/>
            <a:ext cx="1040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NOTĂ: Vorbitorii de română au mai multe rude la muncă peste hotare (43,7%/27,7%), </a:t>
            </a:r>
          </a:p>
          <a:p>
            <a:r>
              <a:rPr lang="ro-RO" dirty="0"/>
              <a:t>iar vorbitorii de rusă mai multe rude care au migrat definitiv (42,1%/33,1%)</a:t>
            </a:r>
          </a:p>
        </p:txBody>
      </p:sp>
    </p:spTree>
    <p:extLst>
      <p:ext uri="{BB962C8B-B14F-4D97-AF65-F5344CB8AC3E}">
        <p14:creationId xmlns:p14="http://schemas.microsoft.com/office/powerpoint/2010/main" val="1321093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25111FC0-AA46-4537-AF64-ADF260ED8F8F}"/>
              </a:ext>
            </a:extLst>
          </p:cNvPr>
          <p:cNvGraphicFramePr>
            <a:graphicFrameLocks/>
          </p:cNvGraphicFramePr>
          <p:nvPr/>
        </p:nvGraphicFramePr>
        <p:xfrm>
          <a:off x="809625" y="323851"/>
          <a:ext cx="11058525" cy="592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setăText 2">
            <a:extLst>
              <a:ext uri="{FF2B5EF4-FFF2-40B4-BE49-F238E27FC236}">
                <a16:creationId xmlns:a16="http://schemas.microsoft.com/office/drawing/2014/main" id="{413CCAA7-7BF7-D5A8-2849-DEE495DCE4AC}"/>
              </a:ext>
            </a:extLst>
          </p:cNvPr>
          <p:cNvSpPr txBox="1"/>
          <p:nvPr/>
        </p:nvSpPr>
        <p:spPr>
          <a:xfrm>
            <a:off x="1625600" y="6349483"/>
            <a:ext cx="8659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/>
              <a:t>NOTĂ: Tinerii (18-29 ani) în proporție de 85% sunt gata să plece peste hotare</a:t>
            </a:r>
          </a:p>
        </p:txBody>
      </p:sp>
    </p:spTree>
    <p:extLst>
      <p:ext uri="{BB962C8B-B14F-4D97-AF65-F5344CB8AC3E}">
        <p14:creationId xmlns:p14="http://schemas.microsoft.com/office/powerpoint/2010/main" val="13027998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3D0BF847-148D-4FB7-8F70-AE7F562D949B}"/>
              </a:ext>
            </a:extLst>
          </p:cNvPr>
          <p:cNvGraphicFramePr>
            <a:graphicFrameLocks/>
          </p:cNvGraphicFramePr>
          <p:nvPr/>
        </p:nvGraphicFramePr>
        <p:xfrm>
          <a:off x="885825" y="361949"/>
          <a:ext cx="11029950" cy="602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6003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9EF4AE35-C9C4-461A-B3A5-88FD53F41963}"/>
              </a:ext>
            </a:extLst>
          </p:cNvPr>
          <p:cNvGraphicFramePr>
            <a:graphicFrameLocks/>
          </p:cNvGraphicFramePr>
          <p:nvPr/>
        </p:nvGraphicFramePr>
        <p:xfrm>
          <a:off x="952501" y="485775"/>
          <a:ext cx="10791824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9700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793C65C8-322F-4FD2-AD24-3DC53D7ACA1C}"/>
              </a:ext>
            </a:extLst>
          </p:cNvPr>
          <p:cNvGraphicFramePr>
            <a:graphicFrameLocks/>
          </p:cNvGraphicFramePr>
          <p:nvPr/>
        </p:nvGraphicFramePr>
        <p:xfrm>
          <a:off x="866775" y="285750"/>
          <a:ext cx="11029949" cy="617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2288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0CBACF66-E1DB-4161-BFFF-4158F1BA3576}"/>
              </a:ext>
            </a:extLst>
          </p:cNvPr>
          <p:cNvGraphicFramePr>
            <a:graphicFrameLocks/>
          </p:cNvGraphicFramePr>
          <p:nvPr/>
        </p:nvGraphicFramePr>
        <p:xfrm>
          <a:off x="360947" y="256674"/>
          <a:ext cx="11494170" cy="63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14200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ă 1">
            <a:extLst>
              <a:ext uri="{FF2B5EF4-FFF2-40B4-BE49-F238E27FC236}">
                <a16:creationId xmlns:a16="http://schemas.microsoft.com/office/drawing/2014/main" id="{A597EECE-C461-4372-9CD1-91D55794A1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607914"/>
              </p:ext>
            </p:extLst>
          </p:nvPr>
        </p:nvGraphicFramePr>
        <p:xfrm>
          <a:off x="349956" y="259644"/>
          <a:ext cx="11559822" cy="6479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21163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12498FB1-D40D-4107-BB99-D6CAD4758C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0549645"/>
              </p:ext>
            </p:extLst>
          </p:nvPr>
        </p:nvGraphicFramePr>
        <p:xfrm>
          <a:off x="485423" y="316089"/>
          <a:ext cx="11311466" cy="6254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8470331"/>
      </p:ext>
    </p:extLst>
  </p:cSld>
  <p:clrMapOvr>
    <a:masterClrMapping/>
  </p:clrMapOvr>
</p:sld>
</file>

<file path=ppt/theme/theme1.xml><?xml version="1.0" encoding="utf-8"?>
<a:theme xmlns:a="http://schemas.openxmlformats.org/drawingml/2006/main" name="Adiere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tf00001235_wac</Template>
  <TotalTime>1540</TotalTime>
  <Words>867</Words>
  <Application>Microsoft Office PowerPoint</Application>
  <PresentationFormat>Ecran lat</PresentationFormat>
  <Paragraphs>158</Paragraphs>
  <Slides>40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40</vt:i4>
      </vt:variant>
    </vt:vector>
  </HeadingPairs>
  <TitlesOfParts>
    <vt:vector size="44" baseType="lpstr">
      <vt:lpstr>Arial</vt:lpstr>
      <vt:lpstr>Calibri</vt:lpstr>
      <vt:lpstr>Wingdings 3</vt:lpstr>
      <vt:lpstr>Adiere</vt:lpstr>
      <vt:lpstr>Economia Moldovei: O privire de ansamblu</vt:lpstr>
      <vt:lpstr>5 cerințe cheie față de date pentru o înțelegere cât mai bună a situației din economie sau sector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Indicatorii Economici de Bază</vt:lpstr>
      <vt:lpstr>Prezentare PowerPoint</vt:lpstr>
      <vt:lpstr>Prezentare PowerPoint</vt:lpstr>
      <vt:lpstr>Prezentare PowerPoint</vt:lpstr>
      <vt:lpstr>Prezentare PowerPoint</vt:lpstr>
      <vt:lpstr>Industria și Agricultura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Populația Moldovei,  Migrația și Resursele de Muncă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Dumneavostră aveți rude apropiate de gradul I, peste hotare (soț/soție, frate/sor, fiu/fiică, mamă/tată)?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Moldovei: O privire de ansamblu</dc:title>
  <dc:creator>Veaceslav Ionita</dc:creator>
  <cp:lastModifiedBy>Veaceslav Ionita</cp:lastModifiedBy>
  <cp:revision>25</cp:revision>
  <dcterms:created xsi:type="dcterms:W3CDTF">2024-09-27T05:27:17Z</dcterms:created>
  <dcterms:modified xsi:type="dcterms:W3CDTF">2025-09-21T05:13:46Z</dcterms:modified>
</cp:coreProperties>
</file>